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58" r:id="rId6"/>
    <p:sldId id="259" r:id="rId7"/>
    <p:sldId id="260" r:id="rId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14" autoAdjust="0"/>
  </p:normalViewPr>
  <p:slideViewPr>
    <p:cSldViewPr snapToGrid="0">
      <p:cViewPr varScale="1">
        <p:scale>
          <a:sx n="79" d="100"/>
          <a:sy n="79" d="100"/>
        </p:scale>
        <p:origin x="744" y="4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2DDDA8AD-1A2A-46B6-BFA7-9823A19B8B5B}" type="datetimeFigureOut">
              <a:rPr lang="zh-TW" altLang="en-US" smtClean="0"/>
              <a:t>2024/4/2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850D9DA-6358-479F-B3DA-080BE1B64F4A}" type="slidenum">
              <a:rPr lang="zh-TW" altLang="en-US" smtClean="0"/>
              <a:t>‹#›</a:t>
            </a:fld>
            <a:endParaRPr lang="zh-TW" altLang="en-US"/>
          </a:p>
        </p:txBody>
      </p:sp>
    </p:spTree>
    <p:extLst>
      <p:ext uri="{BB962C8B-B14F-4D97-AF65-F5344CB8AC3E}">
        <p14:creationId xmlns:p14="http://schemas.microsoft.com/office/powerpoint/2010/main" val="70394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DDDA8AD-1A2A-46B6-BFA7-9823A19B8B5B}" type="datetimeFigureOut">
              <a:rPr lang="zh-TW" altLang="en-US" smtClean="0"/>
              <a:t>2024/4/2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850D9DA-6358-479F-B3DA-080BE1B64F4A}" type="slidenum">
              <a:rPr lang="zh-TW" altLang="en-US" smtClean="0"/>
              <a:t>‹#›</a:t>
            </a:fld>
            <a:endParaRPr lang="zh-TW" altLang="en-US"/>
          </a:p>
        </p:txBody>
      </p:sp>
    </p:spTree>
    <p:extLst>
      <p:ext uri="{BB962C8B-B14F-4D97-AF65-F5344CB8AC3E}">
        <p14:creationId xmlns:p14="http://schemas.microsoft.com/office/powerpoint/2010/main" val="332105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DDDA8AD-1A2A-46B6-BFA7-9823A19B8B5B}" type="datetimeFigureOut">
              <a:rPr lang="zh-TW" altLang="en-US" smtClean="0"/>
              <a:t>2024/4/2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850D9DA-6358-479F-B3DA-080BE1B64F4A}" type="slidenum">
              <a:rPr lang="zh-TW" altLang="en-US" smtClean="0"/>
              <a:t>‹#›</a:t>
            </a:fld>
            <a:endParaRPr lang="zh-TW" altLang="en-US"/>
          </a:p>
        </p:txBody>
      </p:sp>
    </p:spTree>
    <p:extLst>
      <p:ext uri="{BB962C8B-B14F-4D97-AF65-F5344CB8AC3E}">
        <p14:creationId xmlns:p14="http://schemas.microsoft.com/office/powerpoint/2010/main" val="281208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DDDA8AD-1A2A-46B6-BFA7-9823A19B8B5B}" type="datetimeFigureOut">
              <a:rPr lang="zh-TW" altLang="en-US" smtClean="0"/>
              <a:t>2024/4/2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850D9DA-6358-479F-B3DA-080BE1B64F4A}" type="slidenum">
              <a:rPr lang="zh-TW" altLang="en-US" smtClean="0"/>
              <a:t>‹#›</a:t>
            </a:fld>
            <a:endParaRPr lang="zh-TW" altLang="en-US"/>
          </a:p>
        </p:txBody>
      </p:sp>
    </p:spTree>
    <p:extLst>
      <p:ext uri="{BB962C8B-B14F-4D97-AF65-F5344CB8AC3E}">
        <p14:creationId xmlns:p14="http://schemas.microsoft.com/office/powerpoint/2010/main" val="213402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2DDDA8AD-1A2A-46B6-BFA7-9823A19B8B5B}" type="datetimeFigureOut">
              <a:rPr lang="zh-TW" altLang="en-US" smtClean="0"/>
              <a:t>2024/4/2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850D9DA-6358-479F-B3DA-080BE1B64F4A}" type="slidenum">
              <a:rPr lang="zh-TW" altLang="en-US" smtClean="0"/>
              <a:t>‹#›</a:t>
            </a:fld>
            <a:endParaRPr lang="zh-TW" altLang="en-US"/>
          </a:p>
        </p:txBody>
      </p:sp>
    </p:spTree>
    <p:extLst>
      <p:ext uri="{BB962C8B-B14F-4D97-AF65-F5344CB8AC3E}">
        <p14:creationId xmlns:p14="http://schemas.microsoft.com/office/powerpoint/2010/main" val="412487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2DDDA8AD-1A2A-46B6-BFA7-9823A19B8B5B}" type="datetimeFigureOut">
              <a:rPr lang="zh-TW" altLang="en-US" smtClean="0"/>
              <a:t>2024/4/2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850D9DA-6358-479F-B3DA-080BE1B64F4A}" type="slidenum">
              <a:rPr lang="zh-TW" altLang="en-US" smtClean="0"/>
              <a:t>‹#›</a:t>
            </a:fld>
            <a:endParaRPr lang="zh-TW" altLang="en-US"/>
          </a:p>
        </p:txBody>
      </p:sp>
    </p:spTree>
    <p:extLst>
      <p:ext uri="{BB962C8B-B14F-4D97-AF65-F5344CB8AC3E}">
        <p14:creationId xmlns:p14="http://schemas.microsoft.com/office/powerpoint/2010/main" val="343977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2DDDA8AD-1A2A-46B6-BFA7-9823A19B8B5B}" type="datetimeFigureOut">
              <a:rPr lang="zh-TW" altLang="en-US" smtClean="0"/>
              <a:t>2024/4/2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850D9DA-6358-479F-B3DA-080BE1B64F4A}" type="slidenum">
              <a:rPr lang="zh-TW" altLang="en-US" smtClean="0"/>
              <a:t>‹#›</a:t>
            </a:fld>
            <a:endParaRPr lang="zh-TW" altLang="en-US"/>
          </a:p>
        </p:txBody>
      </p:sp>
    </p:spTree>
    <p:extLst>
      <p:ext uri="{BB962C8B-B14F-4D97-AF65-F5344CB8AC3E}">
        <p14:creationId xmlns:p14="http://schemas.microsoft.com/office/powerpoint/2010/main" val="124225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2DDDA8AD-1A2A-46B6-BFA7-9823A19B8B5B}" type="datetimeFigureOut">
              <a:rPr lang="zh-TW" altLang="en-US" smtClean="0"/>
              <a:t>2024/4/2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850D9DA-6358-479F-B3DA-080BE1B64F4A}" type="slidenum">
              <a:rPr lang="zh-TW" altLang="en-US" smtClean="0"/>
              <a:t>‹#›</a:t>
            </a:fld>
            <a:endParaRPr lang="zh-TW" altLang="en-US"/>
          </a:p>
        </p:txBody>
      </p:sp>
    </p:spTree>
    <p:extLst>
      <p:ext uri="{BB962C8B-B14F-4D97-AF65-F5344CB8AC3E}">
        <p14:creationId xmlns:p14="http://schemas.microsoft.com/office/powerpoint/2010/main" val="138444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DDDA8AD-1A2A-46B6-BFA7-9823A19B8B5B}" type="datetimeFigureOut">
              <a:rPr lang="zh-TW" altLang="en-US" smtClean="0"/>
              <a:t>2024/4/2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850D9DA-6358-479F-B3DA-080BE1B64F4A}" type="slidenum">
              <a:rPr lang="zh-TW" altLang="en-US" smtClean="0"/>
              <a:t>‹#›</a:t>
            </a:fld>
            <a:endParaRPr lang="zh-TW" altLang="en-US"/>
          </a:p>
        </p:txBody>
      </p:sp>
    </p:spTree>
    <p:extLst>
      <p:ext uri="{BB962C8B-B14F-4D97-AF65-F5344CB8AC3E}">
        <p14:creationId xmlns:p14="http://schemas.microsoft.com/office/powerpoint/2010/main" val="359169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2DDDA8AD-1A2A-46B6-BFA7-9823A19B8B5B}" type="datetimeFigureOut">
              <a:rPr lang="zh-TW" altLang="en-US" smtClean="0"/>
              <a:t>2024/4/2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850D9DA-6358-479F-B3DA-080BE1B64F4A}" type="slidenum">
              <a:rPr lang="zh-TW" altLang="en-US" smtClean="0"/>
              <a:t>‹#›</a:t>
            </a:fld>
            <a:endParaRPr lang="zh-TW" altLang="en-US"/>
          </a:p>
        </p:txBody>
      </p:sp>
    </p:spTree>
    <p:extLst>
      <p:ext uri="{BB962C8B-B14F-4D97-AF65-F5344CB8AC3E}">
        <p14:creationId xmlns:p14="http://schemas.microsoft.com/office/powerpoint/2010/main" val="260464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2DDDA8AD-1A2A-46B6-BFA7-9823A19B8B5B}" type="datetimeFigureOut">
              <a:rPr lang="zh-TW" altLang="en-US" smtClean="0"/>
              <a:t>2024/4/2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850D9DA-6358-479F-B3DA-080BE1B64F4A}" type="slidenum">
              <a:rPr lang="zh-TW" altLang="en-US" smtClean="0"/>
              <a:t>‹#›</a:t>
            </a:fld>
            <a:endParaRPr lang="zh-TW" altLang="en-US"/>
          </a:p>
        </p:txBody>
      </p:sp>
    </p:spTree>
    <p:extLst>
      <p:ext uri="{BB962C8B-B14F-4D97-AF65-F5344CB8AC3E}">
        <p14:creationId xmlns:p14="http://schemas.microsoft.com/office/powerpoint/2010/main" val="377252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DA8AD-1A2A-46B6-BFA7-9823A19B8B5B}" type="datetimeFigureOut">
              <a:rPr lang="zh-TW" altLang="en-US" smtClean="0"/>
              <a:t>2024/4/2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0D9DA-6358-479F-B3DA-080BE1B64F4A}" type="slidenum">
              <a:rPr lang="zh-TW" altLang="en-US" smtClean="0"/>
              <a:t>‹#›</a:t>
            </a:fld>
            <a:endParaRPr lang="zh-TW" altLang="en-US"/>
          </a:p>
        </p:txBody>
      </p:sp>
    </p:spTree>
    <p:extLst>
      <p:ext uri="{BB962C8B-B14F-4D97-AF65-F5344CB8AC3E}">
        <p14:creationId xmlns:p14="http://schemas.microsoft.com/office/powerpoint/2010/main" val="102714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latin typeface="標楷體" panose="03000509000000000000" pitchFamily="65" charset="-120"/>
                <a:ea typeface="標楷體" panose="03000509000000000000" pitchFamily="65" charset="-120"/>
              </a:rPr>
              <a:t>培英國中</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en-US" altLang="zh-TW" dirty="0" smtClean="0">
                <a:latin typeface="標楷體" panose="03000509000000000000" pitchFamily="65" charset="-120"/>
                <a:ea typeface="標楷體" panose="03000509000000000000" pitchFamily="65" charset="-120"/>
              </a:rPr>
              <a:t>113</a:t>
            </a:r>
            <a:r>
              <a:rPr lang="zh-TW" altLang="en-US" dirty="0" smtClean="0">
                <a:latin typeface="標楷體" panose="03000509000000000000" pitchFamily="65" charset="-120"/>
                <a:ea typeface="標楷體" panose="03000509000000000000" pitchFamily="65" charset="-120"/>
              </a:rPr>
              <a:t>學年</a:t>
            </a:r>
            <a:r>
              <a:rPr lang="zh-TW" altLang="en-US" dirty="0">
                <a:latin typeface="標楷體" panose="03000509000000000000" pitchFamily="65" charset="-120"/>
                <a:ea typeface="標楷體" panose="03000509000000000000" pitchFamily="65" charset="-120"/>
              </a:rPr>
              <a:t>度技藝教育說明會</a:t>
            </a:r>
          </a:p>
        </p:txBody>
      </p:sp>
      <p:sp>
        <p:nvSpPr>
          <p:cNvPr id="3" name="副標題 2"/>
          <p:cNvSpPr>
            <a:spLocks noGrp="1"/>
          </p:cNvSpPr>
          <p:nvPr>
            <p:ph type="subTitle" idx="1"/>
          </p:nvPr>
        </p:nvSpPr>
        <p:spPr>
          <a:xfrm>
            <a:off x="1621277" y="3602038"/>
            <a:ext cx="9144000" cy="1655762"/>
          </a:xfrm>
        </p:spPr>
        <p:txBody>
          <a:bodyPr>
            <a:normAutofit fontScale="92500" lnSpcReduction="20000"/>
          </a:bodyPr>
          <a:lstStyle/>
          <a:p>
            <a:r>
              <a:rPr lang="en-US" altLang="zh-TW" sz="5800" dirty="0">
                <a:solidFill>
                  <a:srgbClr val="FF0000"/>
                </a:solidFill>
                <a:latin typeface="標楷體" panose="03000509000000000000" pitchFamily="65" charset="-120"/>
                <a:ea typeface="標楷體" panose="03000509000000000000" pitchFamily="65" charset="-120"/>
              </a:rPr>
              <a:t>4</a:t>
            </a:r>
            <a:r>
              <a:rPr lang="zh-TW" altLang="en-US" sz="5800" dirty="0" smtClean="0">
                <a:solidFill>
                  <a:srgbClr val="FF0000"/>
                </a:solidFill>
                <a:latin typeface="標楷體" panose="03000509000000000000" pitchFamily="65" charset="-120"/>
                <a:ea typeface="標楷體" panose="03000509000000000000" pitchFamily="65" charset="-120"/>
              </a:rPr>
              <a:t>大</a:t>
            </a:r>
            <a:r>
              <a:rPr lang="en-US" altLang="zh-TW" sz="5800" dirty="0">
                <a:solidFill>
                  <a:srgbClr val="FF0000"/>
                </a:solidFill>
                <a:latin typeface="標楷體" panose="03000509000000000000" pitchFamily="65" charset="-120"/>
                <a:ea typeface="標楷體" panose="03000509000000000000" pitchFamily="65" charset="-120"/>
              </a:rPr>
              <a:t>Q&amp;A</a:t>
            </a:r>
            <a:r>
              <a:rPr lang="zh-TW" altLang="en-US" sz="5800" dirty="0">
                <a:latin typeface="標楷體" panose="03000509000000000000" pitchFamily="65" charset="-120"/>
                <a:ea typeface="標楷體" panose="03000509000000000000" pitchFamily="65" charset="-120"/>
              </a:rPr>
              <a:t>迅速解惑</a:t>
            </a:r>
            <a:endParaRPr lang="en-US" altLang="zh-TW" sz="5800" dirty="0">
              <a:latin typeface="標楷體" panose="03000509000000000000" pitchFamily="65" charset="-120"/>
              <a:ea typeface="標楷體" panose="03000509000000000000" pitchFamily="65" charset="-120"/>
            </a:endParaRPr>
          </a:p>
          <a:p>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輔導處 資料組長 羅君聘</a:t>
            </a:r>
            <a:endParaRPr lang="en-US"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7543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6617" y="703056"/>
            <a:ext cx="10515600" cy="1325563"/>
          </a:xfrm>
        </p:spPr>
        <p:txBody>
          <a:bodyPr/>
          <a:lstStyle/>
          <a:p>
            <a:r>
              <a:rPr lang="en-US" altLang="zh-TW" dirty="0">
                <a:latin typeface="標楷體" panose="03000509000000000000" pitchFamily="65" charset="-120"/>
                <a:ea typeface="標楷體" panose="03000509000000000000" pitchFamily="65" charset="-120"/>
              </a:rPr>
              <a:t>Q1</a:t>
            </a:r>
            <a:r>
              <a:rPr lang="zh-TW" altLang="en-US" dirty="0">
                <a:latin typeface="標楷體" panose="03000509000000000000" pitchFamily="65" charset="-120"/>
                <a:ea typeface="標楷體" panose="03000509000000000000" pitchFamily="65" charset="-120"/>
              </a:rPr>
              <a:t>：技藝</a:t>
            </a:r>
            <a:r>
              <a:rPr lang="zh-TW" altLang="en-US" dirty="0" smtClean="0">
                <a:latin typeface="標楷體" panose="03000509000000000000" pitchFamily="65" charset="-120"/>
                <a:ea typeface="標楷體" panose="03000509000000000000" pitchFamily="65" charset="-120"/>
              </a:rPr>
              <a:t>課程到底在學</a:t>
            </a:r>
            <a:r>
              <a:rPr lang="zh-TW" altLang="en-US" dirty="0">
                <a:latin typeface="標楷體" panose="03000509000000000000" pitchFamily="65" charset="-120"/>
                <a:ea typeface="標楷體" panose="03000509000000000000" pitchFamily="65" charset="-120"/>
              </a:rPr>
              <a:t>什麼？上課時間？</a:t>
            </a:r>
          </a:p>
        </p:txBody>
      </p:sp>
      <p:sp>
        <p:nvSpPr>
          <p:cNvPr id="3" name="內容版面配置區 2"/>
          <p:cNvSpPr>
            <a:spLocks noGrp="1"/>
          </p:cNvSpPr>
          <p:nvPr>
            <p:ph idx="1"/>
          </p:nvPr>
        </p:nvSpPr>
        <p:spPr>
          <a:xfrm>
            <a:off x="914118" y="2309256"/>
            <a:ext cx="10515600" cy="3877646"/>
          </a:xfrm>
        </p:spPr>
        <p:txBody>
          <a:bodyPr/>
          <a:lstStyle/>
          <a:p>
            <a:pPr marL="514350" indent="-514350">
              <a:buFont typeface="+mj-lt"/>
              <a:buAutoNum type="arabicPeriod"/>
            </a:pPr>
            <a:r>
              <a:rPr lang="zh-TW" altLang="en-US" dirty="0">
                <a:latin typeface="標楷體" panose="03000509000000000000" pitchFamily="65" charset="-120"/>
                <a:ea typeface="標楷體" panose="03000509000000000000" pitchFamily="65" charset="-120"/>
              </a:rPr>
              <a:t>銜接技術型高中為主要目標。</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往技職發展</a:t>
            </a:r>
            <a:r>
              <a:rPr lang="en-US" altLang="zh-TW" dirty="0">
                <a:solidFill>
                  <a:srgbClr val="FF0000"/>
                </a:solidFill>
                <a:latin typeface="標楷體" panose="03000509000000000000" pitchFamily="65" charset="-120"/>
                <a:ea typeface="標楷體" panose="03000509000000000000" pitchFamily="65" charset="-120"/>
              </a:rPr>
              <a:t>)</a:t>
            </a:r>
          </a:p>
          <a:p>
            <a:pPr marL="514350" indent="-514350">
              <a:buFont typeface="+mj-lt"/>
              <a:buAutoNum type="arabicPeriod"/>
            </a:pPr>
            <a:r>
              <a:rPr lang="zh-TW" altLang="en-US" dirty="0">
                <a:latin typeface="標楷體" panose="03000509000000000000" pitchFamily="65" charset="-120"/>
                <a:ea typeface="標楷體" panose="03000509000000000000" pitchFamily="65" charset="-120"/>
              </a:rPr>
              <a:t>配合技術型高中端開設的課程為主。</a:t>
            </a:r>
            <a:endParaRPr lang="en-US" altLang="zh-TW"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a:latin typeface="標楷體" panose="03000509000000000000" pitchFamily="65" charset="-120"/>
                <a:ea typeface="標楷體" panose="03000509000000000000" pitchFamily="65" charset="-120"/>
              </a:rPr>
              <a:t>想試探的職群不一定能夠順利錄取，務必填滿志願。</a:t>
            </a:r>
            <a:endParaRPr lang="en-US" altLang="zh-TW"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a:solidFill>
                  <a:srgbClr val="FF0000"/>
                </a:solidFill>
                <a:latin typeface="標楷體" panose="03000509000000000000" pitchFamily="65" charset="-120"/>
                <a:ea typeface="標楷體" panose="03000509000000000000" pitchFamily="65" charset="-120"/>
              </a:rPr>
              <a:t>九年級週四下午五、六、七節課。</a:t>
            </a:r>
            <a:r>
              <a:rPr lang="zh-TW" altLang="en-US" dirty="0">
                <a:latin typeface="標楷體" panose="03000509000000000000" pitchFamily="65" charset="-120"/>
                <a:ea typeface="標楷體" panose="03000509000000000000" pitchFamily="65" charset="-120"/>
              </a:rPr>
              <a:t>會影響原班課程的學習內容</a:t>
            </a:r>
            <a:endParaRPr lang="en-US" altLang="zh-TW" dirty="0">
              <a:latin typeface="標楷體" panose="03000509000000000000" pitchFamily="65" charset="-120"/>
              <a:ea typeface="標楷體" panose="03000509000000000000" pitchFamily="65" charset="-120"/>
            </a:endParaRPr>
          </a:p>
          <a:p>
            <a:pPr marL="514350" indent="-514350">
              <a:buFont typeface="+mj-lt"/>
              <a:buAutoNum type="arabicPeriod"/>
            </a:pPr>
            <a:r>
              <a:rPr lang="zh-TW" altLang="en-US" dirty="0">
                <a:latin typeface="標楷體" panose="03000509000000000000" pitchFamily="65" charset="-120"/>
                <a:ea typeface="標楷體" panose="03000509000000000000" pitchFamily="65" charset="-120"/>
              </a:rPr>
              <a:t>成績由選修技藝教育的職群打分數。</a:t>
            </a:r>
            <a:endParaRPr lang="en-US" altLang="zh-TW" dirty="0">
              <a:latin typeface="標楷體" panose="03000509000000000000" pitchFamily="65" charset="-120"/>
              <a:ea typeface="標楷體" panose="03000509000000000000" pitchFamily="65" charset="-120"/>
            </a:endParaRPr>
          </a:p>
          <a:p>
            <a:pPr marL="514350" indent="-514350">
              <a:buFont typeface="+mj-lt"/>
              <a:buAutoNum type="arabicPeriod"/>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1878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5400" y="703056"/>
            <a:ext cx="10515600" cy="1325563"/>
          </a:xfrm>
        </p:spPr>
        <p:txBody>
          <a:bodyPr/>
          <a:lstStyle/>
          <a:p>
            <a:r>
              <a:rPr lang="en-US" altLang="zh-TW" dirty="0" smtClean="0">
                <a:latin typeface="標楷體" panose="03000509000000000000" pitchFamily="65" charset="-120"/>
                <a:ea typeface="標楷體" panose="03000509000000000000" pitchFamily="65" charset="-120"/>
              </a:rPr>
              <a:t>Q1</a:t>
            </a:r>
            <a:r>
              <a:rPr lang="zh-TW" altLang="en-US"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技藝教育可能可以選修那些課程？</a:t>
            </a:r>
          </a:p>
        </p:txBody>
      </p:sp>
      <p:sp>
        <p:nvSpPr>
          <p:cNvPr id="3" name="內容版面配置區 2"/>
          <p:cNvSpPr>
            <a:spLocks noGrp="1"/>
          </p:cNvSpPr>
          <p:nvPr>
            <p:ph idx="1"/>
          </p:nvPr>
        </p:nvSpPr>
        <p:spPr>
          <a:xfrm>
            <a:off x="1295401" y="2160169"/>
            <a:ext cx="4598504" cy="652605"/>
          </a:xfrm>
        </p:spPr>
        <p:txBody>
          <a:bodyPr/>
          <a:lstStyle/>
          <a:p>
            <a:r>
              <a:rPr lang="en-US" altLang="zh-TW" dirty="0" smtClean="0">
                <a:latin typeface="標楷體" panose="03000509000000000000" pitchFamily="65" charset="-120"/>
                <a:ea typeface="標楷體" panose="03000509000000000000" pitchFamily="65" charset="-120"/>
              </a:rPr>
              <a:t>113</a:t>
            </a:r>
            <a:r>
              <a:rPr lang="zh-TW" altLang="en-US" dirty="0" smtClean="0">
                <a:latin typeface="標楷體" panose="03000509000000000000" pitchFamily="65" charset="-120"/>
                <a:ea typeface="標楷體" panose="03000509000000000000" pitchFamily="65" charset="-120"/>
              </a:rPr>
              <a:t>學年度開設課程：</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029923589"/>
              </p:ext>
            </p:extLst>
          </p:nvPr>
        </p:nvGraphicFramePr>
        <p:xfrm>
          <a:off x="2280478" y="2812772"/>
          <a:ext cx="8128000" cy="313082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986748661"/>
                    </a:ext>
                  </a:extLst>
                </a:gridCol>
                <a:gridCol w="4064000">
                  <a:extLst>
                    <a:ext uri="{9D8B030D-6E8A-4147-A177-3AD203B41FA5}">
                      <a16:colId xmlns:a16="http://schemas.microsoft.com/office/drawing/2014/main" val="3173352211"/>
                    </a:ext>
                  </a:extLst>
                </a:gridCol>
              </a:tblGrid>
              <a:tr h="467141">
                <a:tc>
                  <a:txBody>
                    <a:bodyPr/>
                    <a:lstStyle/>
                    <a:p>
                      <a:pPr algn="ctr"/>
                      <a:r>
                        <a:rPr lang="zh-TW" altLang="en-US" dirty="0" smtClean="0"/>
                        <a:t>上學期</a:t>
                      </a:r>
                      <a:endParaRPr lang="zh-TW" altLang="en-US" dirty="0"/>
                    </a:p>
                  </a:txBody>
                  <a:tcPr/>
                </a:tc>
                <a:tc>
                  <a:txBody>
                    <a:bodyPr/>
                    <a:lstStyle/>
                    <a:p>
                      <a:pPr algn="ctr"/>
                      <a:r>
                        <a:rPr lang="zh-TW" altLang="en-US" dirty="0" smtClean="0"/>
                        <a:t>下學期</a:t>
                      </a:r>
                      <a:endParaRPr lang="zh-TW" altLang="en-US" dirty="0"/>
                    </a:p>
                  </a:txBody>
                  <a:tcPr/>
                </a:tc>
                <a:extLst>
                  <a:ext uri="{0D108BD9-81ED-4DB2-BD59-A6C34878D82A}">
                    <a16:rowId xmlns:a16="http://schemas.microsoft.com/office/drawing/2014/main" val="2983332240"/>
                  </a:ext>
                </a:extLst>
              </a:tr>
              <a:tr h="665922">
                <a:tc>
                  <a:txBody>
                    <a:bodyPr/>
                    <a:lstStyle/>
                    <a:p>
                      <a:pPr algn="ctr"/>
                      <a:r>
                        <a:rPr lang="zh-TW" altLang="en-US" sz="2800" dirty="0" smtClean="0">
                          <a:latin typeface="王漢宗特圓體繁" panose="02020300000000000000" pitchFamily="18" charset="-120"/>
                          <a:ea typeface="王漢宗特圓體繁" panose="02020300000000000000" pitchFamily="18" charset="-120"/>
                        </a:rPr>
                        <a:t>仁德護理</a:t>
                      </a:r>
                      <a:r>
                        <a:rPr lang="en-US" altLang="zh-TW" sz="2800" dirty="0" smtClean="0">
                          <a:latin typeface="王漢宗特圓體繁" panose="02020300000000000000" pitchFamily="18" charset="-120"/>
                          <a:ea typeface="王漢宗特圓體繁" panose="02020300000000000000" pitchFamily="18" charset="-120"/>
                        </a:rPr>
                        <a:t>(</a:t>
                      </a:r>
                      <a:r>
                        <a:rPr lang="zh-TW" altLang="en-US" sz="2800" dirty="0" smtClean="0">
                          <a:latin typeface="王漢宗特圓體繁" panose="02020300000000000000" pitchFamily="18" charset="-120"/>
                          <a:ea typeface="王漢宗特圓體繁" panose="02020300000000000000" pitchFamily="18" charset="-120"/>
                        </a:rPr>
                        <a:t>培英上課</a:t>
                      </a:r>
                      <a:r>
                        <a:rPr lang="en-US" altLang="zh-TW" sz="2800" dirty="0" smtClean="0">
                          <a:latin typeface="王漢宗特圓體繁" panose="02020300000000000000" pitchFamily="18" charset="-120"/>
                          <a:ea typeface="王漢宗特圓體繁" panose="02020300000000000000" pitchFamily="18" charset="-120"/>
                        </a:rPr>
                        <a:t>)</a:t>
                      </a:r>
                      <a:endParaRPr lang="zh-TW" altLang="en-US" sz="2800" dirty="0">
                        <a:latin typeface="王漢宗特圓體繁" panose="02020300000000000000" pitchFamily="18" charset="-120"/>
                        <a:ea typeface="王漢宗特圓體繁" panose="02020300000000000000" pitchFamily="18" charset="-120"/>
                      </a:endParaRPr>
                    </a:p>
                  </a:txBody>
                  <a:tcPr/>
                </a:tc>
                <a:tc>
                  <a:txBody>
                    <a:bodyPr/>
                    <a:lstStyle/>
                    <a:p>
                      <a:pPr algn="ctr"/>
                      <a:r>
                        <a:rPr lang="zh-TW" altLang="en-US" sz="2800" dirty="0" smtClean="0">
                          <a:latin typeface="王漢宗特圓體繁" panose="02020300000000000000" pitchFamily="18" charset="-120"/>
                          <a:ea typeface="王漢宗特圓體繁" panose="02020300000000000000" pitchFamily="18" charset="-120"/>
                        </a:rPr>
                        <a:t>電機</a:t>
                      </a:r>
                      <a:r>
                        <a:rPr lang="en-US" altLang="zh-TW" sz="2800" dirty="0" smtClean="0">
                          <a:latin typeface="王漢宗特圓體繁" panose="02020300000000000000" pitchFamily="18" charset="-120"/>
                          <a:ea typeface="王漢宗特圓體繁" panose="02020300000000000000" pitchFamily="18" charset="-120"/>
                        </a:rPr>
                        <a:t>-</a:t>
                      </a:r>
                      <a:r>
                        <a:rPr lang="zh-TW" altLang="en-US" sz="2800" dirty="0" smtClean="0">
                          <a:latin typeface="王漢宗特圓體繁" panose="02020300000000000000" pitchFamily="18" charset="-120"/>
                          <a:ea typeface="王漢宗特圓體繁" panose="02020300000000000000" pitchFamily="18" charset="-120"/>
                        </a:rPr>
                        <a:t>資訊應用</a:t>
                      </a:r>
                      <a:endParaRPr lang="zh-TW" altLang="en-US" sz="2800" dirty="0">
                        <a:latin typeface="王漢宗特圓體繁" panose="02020300000000000000" pitchFamily="18" charset="-120"/>
                        <a:ea typeface="王漢宗特圓體繁" panose="02020300000000000000" pitchFamily="18" charset="-120"/>
                      </a:endParaRPr>
                    </a:p>
                  </a:txBody>
                  <a:tcPr/>
                </a:tc>
                <a:extLst>
                  <a:ext uri="{0D108BD9-81ED-4DB2-BD59-A6C34878D82A}">
                    <a16:rowId xmlns:a16="http://schemas.microsoft.com/office/drawing/2014/main" val="688133677"/>
                  </a:ext>
                </a:extLst>
              </a:tr>
              <a:tr h="665922">
                <a:tc>
                  <a:txBody>
                    <a:bodyPr/>
                    <a:lstStyle/>
                    <a:p>
                      <a:pPr algn="ctr"/>
                      <a:r>
                        <a:rPr lang="zh-TW" altLang="en-US" sz="2800" dirty="0" smtClean="0">
                          <a:latin typeface="王漢宗特圓體繁" panose="02020300000000000000" pitchFamily="18" charset="-120"/>
                          <a:ea typeface="王漢宗特圓體繁" panose="02020300000000000000" pitchFamily="18" charset="-120"/>
                        </a:rPr>
                        <a:t>動力機械</a:t>
                      </a:r>
                      <a:endParaRPr lang="zh-TW" altLang="en-US" sz="2800" dirty="0">
                        <a:latin typeface="王漢宗特圓體繁" panose="02020300000000000000" pitchFamily="18" charset="-120"/>
                        <a:ea typeface="王漢宗特圓體繁" panose="02020300000000000000" pitchFamily="18" charset="-120"/>
                      </a:endParaRPr>
                    </a:p>
                  </a:txBody>
                  <a:tcPr/>
                </a:tc>
                <a:tc>
                  <a:txBody>
                    <a:bodyPr/>
                    <a:lstStyle/>
                    <a:p>
                      <a:pPr algn="ctr"/>
                      <a:r>
                        <a:rPr lang="zh-TW" altLang="en-US" sz="2800" dirty="0" smtClean="0">
                          <a:latin typeface="王漢宗特圓體繁" panose="02020300000000000000" pitchFamily="18" charset="-120"/>
                          <a:ea typeface="王漢宗特圓體繁" panose="02020300000000000000" pitchFamily="18" charset="-120"/>
                        </a:rPr>
                        <a:t>電機</a:t>
                      </a:r>
                      <a:r>
                        <a:rPr lang="en-US" altLang="zh-TW" sz="2800" dirty="0" smtClean="0">
                          <a:latin typeface="王漢宗特圓體繁" panose="02020300000000000000" pitchFamily="18" charset="-120"/>
                          <a:ea typeface="王漢宗特圓體繁" panose="02020300000000000000" pitchFamily="18" charset="-120"/>
                        </a:rPr>
                        <a:t>-</a:t>
                      </a:r>
                      <a:r>
                        <a:rPr lang="zh-TW" altLang="en-US" sz="2800" dirty="0" smtClean="0">
                          <a:latin typeface="王漢宗特圓體繁" panose="02020300000000000000" pitchFamily="18" charset="-120"/>
                          <a:ea typeface="王漢宗特圓體繁" panose="02020300000000000000" pitchFamily="18" charset="-120"/>
                        </a:rPr>
                        <a:t>工業配線</a:t>
                      </a:r>
                      <a:endParaRPr lang="zh-TW" altLang="en-US" sz="2800" dirty="0">
                        <a:latin typeface="王漢宗特圓體繁" panose="02020300000000000000" pitchFamily="18" charset="-120"/>
                        <a:ea typeface="王漢宗特圓體繁" panose="02020300000000000000" pitchFamily="18" charset="-120"/>
                      </a:endParaRPr>
                    </a:p>
                  </a:txBody>
                  <a:tcPr/>
                </a:tc>
                <a:extLst>
                  <a:ext uri="{0D108BD9-81ED-4DB2-BD59-A6C34878D82A}">
                    <a16:rowId xmlns:a16="http://schemas.microsoft.com/office/drawing/2014/main" val="3038620042"/>
                  </a:ext>
                </a:extLst>
              </a:tr>
              <a:tr h="665922">
                <a:tc>
                  <a:txBody>
                    <a:bodyPr/>
                    <a:lstStyle/>
                    <a:p>
                      <a:pPr algn="ctr"/>
                      <a:r>
                        <a:rPr lang="zh-TW" altLang="en-US" sz="2800" dirty="0" smtClean="0">
                          <a:latin typeface="王漢宗特圓體繁" panose="02020300000000000000" pitchFamily="18" charset="-120"/>
                          <a:ea typeface="王漢宗特圓體繁" panose="02020300000000000000" pitchFamily="18" charset="-120"/>
                        </a:rPr>
                        <a:t>餐飲</a:t>
                      </a:r>
                      <a:endParaRPr lang="zh-TW" altLang="en-US" sz="2800" dirty="0">
                        <a:latin typeface="王漢宗特圓體繁" panose="02020300000000000000" pitchFamily="18" charset="-120"/>
                        <a:ea typeface="王漢宗特圓體繁" panose="02020300000000000000" pitchFamily="18" charset="-120"/>
                      </a:endParaRPr>
                    </a:p>
                  </a:txBody>
                  <a:tcPr/>
                </a:tc>
                <a:tc>
                  <a:txBody>
                    <a:bodyPr/>
                    <a:lstStyle/>
                    <a:p>
                      <a:pPr algn="ctr"/>
                      <a:r>
                        <a:rPr lang="zh-TW" altLang="en-US" sz="2800" dirty="0" smtClean="0">
                          <a:latin typeface="王漢宗特圓體繁" panose="02020300000000000000" pitchFamily="18" charset="-120"/>
                          <a:ea typeface="王漢宗特圓體繁" panose="02020300000000000000" pitchFamily="18" charset="-120"/>
                        </a:rPr>
                        <a:t>設計</a:t>
                      </a:r>
                      <a:endParaRPr lang="zh-TW" altLang="en-US" sz="2800" dirty="0">
                        <a:latin typeface="王漢宗特圓體繁" panose="02020300000000000000" pitchFamily="18" charset="-120"/>
                        <a:ea typeface="王漢宗特圓體繁" panose="02020300000000000000" pitchFamily="18" charset="-120"/>
                      </a:endParaRPr>
                    </a:p>
                  </a:txBody>
                  <a:tcPr/>
                </a:tc>
                <a:extLst>
                  <a:ext uri="{0D108BD9-81ED-4DB2-BD59-A6C34878D82A}">
                    <a16:rowId xmlns:a16="http://schemas.microsoft.com/office/drawing/2014/main" val="792845987"/>
                  </a:ext>
                </a:extLst>
              </a:tr>
              <a:tr h="665922">
                <a:tc>
                  <a:txBody>
                    <a:bodyPr/>
                    <a:lstStyle/>
                    <a:p>
                      <a:endParaRPr lang="zh-TW" altLang="en-US" dirty="0"/>
                    </a:p>
                  </a:txBody>
                  <a:tcPr/>
                </a:tc>
                <a:tc>
                  <a:txBody>
                    <a:bodyPr/>
                    <a:lstStyle/>
                    <a:p>
                      <a:pPr algn="ctr"/>
                      <a:r>
                        <a:rPr lang="zh-TW" altLang="en-US" sz="2800" dirty="0" smtClean="0">
                          <a:latin typeface="王漢宗特圓體繁" panose="02020300000000000000" pitchFamily="18" charset="-120"/>
                          <a:ea typeface="王漢宗特圓體繁" panose="02020300000000000000" pitchFamily="18" charset="-120"/>
                        </a:rPr>
                        <a:t>家政</a:t>
                      </a:r>
                      <a:endParaRPr lang="zh-TW" altLang="en-US" sz="2800" dirty="0">
                        <a:latin typeface="王漢宗特圓體繁" panose="02020300000000000000" pitchFamily="18" charset="-120"/>
                        <a:ea typeface="王漢宗特圓體繁" panose="02020300000000000000" pitchFamily="18" charset="-120"/>
                      </a:endParaRPr>
                    </a:p>
                  </a:txBody>
                  <a:tcPr/>
                </a:tc>
                <a:extLst>
                  <a:ext uri="{0D108BD9-81ED-4DB2-BD59-A6C34878D82A}">
                    <a16:rowId xmlns:a16="http://schemas.microsoft.com/office/drawing/2014/main" val="1470207175"/>
                  </a:ext>
                </a:extLst>
              </a:tr>
            </a:tbl>
          </a:graphicData>
        </a:graphic>
      </p:graphicFrame>
    </p:spTree>
    <p:extLst>
      <p:ext uri="{BB962C8B-B14F-4D97-AF65-F5344CB8AC3E}">
        <p14:creationId xmlns:p14="http://schemas.microsoft.com/office/powerpoint/2010/main" val="277336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078" y="306188"/>
            <a:ext cx="4071467" cy="3052223"/>
          </a:xfrm>
          <a:prstGeom prst="rect">
            <a:avLst/>
          </a:prstGeom>
          <a:ln>
            <a:noFill/>
          </a:ln>
          <a:effectLst>
            <a:outerShdw blurRad="292100" dist="139700" dir="2700000" algn="tl" rotWithShape="0">
              <a:srgbClr val="333333">
                <a:alpha val="65000"/>
              </a:srgbClr>
            </a:outerShdw>
          </a:effectLst>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623" y="306188"/>
            <a:ext cx="4071468" cy="3052223"/>
          </a:xfrm>
          <a:prstGeom prst="rect">
            <a:avLst/>
          </a:prstGeom>
          <a:ln>
            <a:noFill/>
          </a:ln>
          <a:effectLst>
            <a:outerShdw blurRad="292100" dist="139700" dir="2700000" algn="tl" rotWithShape="0">
              <a:srgbClr val="333333">
                <a:alpha val="65000"/>
              </a:srgbClr>
            </a:outerShdw>
          </a:effectLst>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988" y="3611263"/>
            <a:ext cx="3993646" cy="2993884"/>
          </a:xfrm>
          <a:prstGeom prst="rect">
            <a:avLst/>
          </a:prstGeom>
          <a:ln>
            <a:noFill/>
          </a:ln>
          <a:effectLst>
            <a:outerShdw blurRad="292100" dist="139700" dir="2700000" algn="tl" rotWithShape="0">
              <a:srgbClr val="333333">
                <a:alpha val="65000"/>
              </a:srgbClr>
            </a:outerShdw>
          </a:effectLst>
        </p:spPr>
      </p:pic>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4540" y="3611263"/>
            <a:ext cx="4069633" cy="3052225"/>
          </a:xfrm>
          <a:prstGeom prst="rect">
            <a:avLst/>
          </a:prstGeom>
          <a:ln>
            <a:noFill/>
          </a:ln>
          <a:effectLst>
            <a:outerShdw blurRad="292100" dist="139700" dir="2700000" algn="tl" rotWithShape="0">
              <a:srgbClr val="333333">
                <a:alpha val="65000"/>
              </a:srgbClr>
            </a:outerShdw>
          </a:effectLst>
        </p:spPr>
      </p:pic>
      <p:sp>
        <p:nvSpPr>
          <p:cNvPr id="9" name="文字方塊 8"/>
          <p:cNvSpPr txBox="1"/>
          <p:nvPr/>
        </p:nvSpPr>
        <p:spPr>
          <a:xfrm>
            <a:off x="9698477" y="535022"/>
            <a:ext cx="1210588" cy="5016758"/>
          </a:xfrm>
          <a:prstGeom prst="rect">
            <a:avLst/>
          </a:prstGeom>
          <a:noFill/>
        </p:spPr>
        <p:txBody>
          <a:bodyPr wrap="none" rtlCol="0">
            <a:spAutoFit/>
          </a:bodyPr>
          <a:lstStyle/>
          <a:p>
            <a:r>
              <a:rPr lang="zh-TW" altLang="en-US" sz="8000" b="1" dirty="0" smtClean="0">
                <a:effectLst>
                  <a:outerShdw blurRad="50800" dist="38100" dir="2700000" algn="tl" rotWithShape="0">
                    <a:prstClr val="black">
                      <a:alpha val="40000"/>
                    </a:prstClr>
                  </a:outerShdw>
                </a:effectLst>
                <a:latin typeface="華康秀風體W3" panose="03000309000000000000" pitchFamily="65" charset="-120"/>
                <a:ea typeface="華康秀風體W3" panose="03000309000000000000" pitchFamily="65" charset="-120"/>
              </a:rPr>
              <a:t>照</a:t>
            </a:r>
            <a:endParaRPr lang="en-US" altLang="zh-TW" sz="8000" b="1" dirty="0" smtClean="0">
              <a:effectLst>
                <a:outerShdw blurRad="50800" dist="38100" dir="2700000" algn="tl" rotWithShape="0">
                  <a:prstClr val="black">
                    <a:alpha val="40000"/>
                  </a:prstClr>
                </a:outerShdw>
              </a:effectLst>
              <a:latin typeface="華康秀風體W3" panose="03000309000000000000" pitchFamily="65" charset="-120"/>
              <a:ea typeface="華康秀風體W3" panose="03000309000000000000" pitchFamily="65" charset="-120"/>
            </a:endParaRPr>
          </a:p>
          <a:p>
            <a:r>
              <a:rPr lang="zh-TW" altLang="en-US" sz="8000" b="1" dirty="0" smtClean="0">
                <a:effectLst>
                  <a:outerShdw blurRad="50800" dist="38100" dir="2700000" algn="tl" rotWithShape="0">
                    <a:prstClr val="black">
                      <a:alpha val="40000"/>
                    </a:prstClr>
                  </a:outerShdw>
                </a:effectLst>
                <a:latin typeface="華康秀風體W3" panose="03000309000000000000" pitchFamily="65" charset="-120"/>
                <a:ea typeface="華康秀風體W3" panose="03000309000000000000" pitchFamily="65" charset="-120"/>
              </a:rPr>
              <a:t>片</a:t>
            </a:r>
            <a:endParaRPr lang="en-US" altLang="zh-TW" sz="8000" b="1" dirty="0" smtClean="0">
              <a:effectLst>
                <a:outerShdw blurRad="50800" dist="38100" dir="2700000" algn="tl" rotWithShape="0">
                  <a:prstClr val="black">
                    <a:alpha val="40000"/>
                  </a:prstClr>
                </a:outerShdw>
              </a:effectLst>
              <a:latin typeface="華康秀風體W3" panose="03000309000000000000" pitchFamily="65" charset="-120"/>
              <a:ea typeface="華康秀風體W3" panose="03000309000000000000" pitchFamily="65" charset="-120"/>
            </a:endParaRPr>
          </a:p>
          <a:p>
            <a:r>
              <a:rPr lang="zh-TW" altLang="en-US" sz="8000" b="1" dirty="0" smtClean="0">
                <a:effectLst>
                  <a:outerShdw blurRad="50800" dist="38100" dir="2700000" algn="tl" rotWithShape="0">
                    <a:prstClr val="black">
                      <a:alpha val="40000"/>
                    </a:prstClr>
                  </a:outerShdw>
                </a:effectLst>
                <a:latin typeface="華康秀風體W3" panose="03000309000000000000" pitchFamily="65" charset="-120"/>
                <a:ea typeface="華康秀風體W3" panose="03000309000000000000" pitchFamily="65" charset="-120"/>
              </a:rPr>
              <a:t>集</a:t>
            </a:r>
            <a:endParaRPr lang="en-US" altLang="zh-TW" sz="8000" b="1" dirty="0" smtClean="0">
              <a:effectLst>
                <a:outerShdw blurRad="50800" dist="38100" dir="2700000" algn="tl" rotWithShape="0">
                  <a:prstClr val="black">
                    <a:alpha val="40000"/>
                  </a:prstClr>
                </a:outerShdw>
              </a:effectLst>
              <a:latin typeface="華康秀風體W3" panose="03000309000000000000" pitchFamily="65" charset="-120"/>
              <a:ea typeface="華康秀風體W3" panose="03000309000000000000" pitchFamily="65" charset="-120"/>
            </a:endParaRPr>
          </a:p>
          <a:p>
            <a:r>
              <a:rPr lang="zh-TW" altLang="en-US" sz="8000" b="1" dirty="0" smtClean="0">
                <a:effectLst>
                  <a:outerShdw blurRad="50800" dist="38100" dir="2700000" algn="tl" rotWithShape="0">
                    <a:prstClr val="black">
                      <a:alpha val="40000"/>
                    </a:prstClr>
                  </a:outerShdw>
                </a:effectLst>
                <a:latin typeface="華康秀風體W3" panose="03000309000000000000" pitchFamily="65" charset="-120"/>
                <a:ea typeface="華康秀風體W3" panose="03000309000000000000" pitchFamily="65" charset="-120"/>
              </a:rPr>
              <a:t>錦</a:t>
            </a:r>
            <a:endParaRPr lang="zh-TW" altLang="en-US" sz="8000" b="1" dirty="0">
              <a:effectLst>
                <a:outerShdw blurRad="50800" dist="38100" dir="2700000" algn="tl" rotWithShape="0">
                  <a:prstClr val="black">
                    <a:alpha val="40000"/>
                  </a:prstClr>
                </a:outerShdw>
              </a:effectLst>
              <a:latin typeface="華康秀風體W3" panose="03000309000000000000" pitchFamily="65" charset="-120"/>
              <a:ea typeface="華康秀風體W3" panose="03000309000000000000" pitchFamily="65" charset="-120"/>
            </a:endParaRPr>
          </a:p>
        </p:txBody>
      </p:sp>
    </p:spTree>
    <p:extLst>
      <p:ext uri="{BB962C8B-B14F-4D97-AF65-F5344CB8AC3E}">
        <p14:creationId xmlns:p14="http://schemas.microsoft.com/office/powerpoint/2010/main" val="215559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65582" y="673238"/>
            <a:ext cx="10515600" cy="1325563"/>
          </a:xfrm>
        </p:spPr>
        <p:txBody>
          <a:bodyPr/>
          <a:lstStyle/>
          <a:p>
            <a:r>
              <a:rPr lang="en-US" altLang="zh-TW" dirty="0">
                <a:latin typeface="標楷體" panose="03000509000000000000" pitchFamily="65" charset="-120"/>
                <a:ea typeface="標楷體" panose="03000509000000000000" pitchFamily="65" charset="-120"/>
              </a:rPr>
              <a:t>Q2</a:t>
            </a:r>
            <a:r>
              <a:rPr lang="zh-TW" altLang="en-US" dirty="0">
                <a:latin typeface="標楷體" panose="03000509000000000000" pitchFamily="65" charset="-120"/>
                <a:ea typeface="標楷體" panose="03000509000000000000" pitchFamily="65" charset="-120"/>
              </a:rPr>
              <a:t>：什麼人可以選填技藝教育課程？</a:t>
            </a:r>
          </a:p>
        </p:txBody>
      </p:sp>
      <p:sp>
        <p:nvSpPr>
          <p:cNvPr id="3" name="內容版面配置區 2"/>
          <p:cNvSpPr>
            <a:spLocks noGrp="1"/>
          </p:cNvSpPr>
          <p:nvPr>
            <p:ph idx="1"/>
          </p:nvPr>
        </p:nvSpPr>
        <p:spPr>
          <a:xfrm>
            <a:off x="1265582" y="2289378"/>
            <a:ext cx="10515600" cy="3877646"/>
          </a:xfrm>
        </p:spPr>
        <p:txBody>
          <a:bodyPr/>
          <a:lstStyle/>
          <a:p>
            <a:r>
              <a:rPr lang="zh-TW" altLang="en-US" dirty="0">
                <a:latin typeface="標楷體" panose="03000509000000000000" pitchFamily="65" charset="-120"/>
                <a:ea typeface="標楷體" panose="03000509000000000000" pitchFamily="65" charset="-120"/>
              </a:rPr>
              <a:t>所有九年級學生都可以參加。</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衡量技藝課程與校內正式課程的平衡。</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正式課程缺失的評量、作業仍須繳齊。</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審慎評估與</a:t>
            </a:r>
            <a:r>
              <a:rPr lang="zh-TW" altLang="en-US" dirty="0" smtClean="0">
                <a:latin typeface="標楷體" panose="03000509000000000000" pitchFamily="65" charset="-120"/>
                <a:ea typeface="標楷體" panose="03000509000000000000" pitchFamily="65" charset="-120"/>
              </a:rPr>
              <a:t>考量自己的</a:t>
            </a:r>
            <a:r>
              <a:rPr lang="zh-TW" altLang="en-US" dirty="0">
                <a:latin typeface="標楷體" panose="03000509000000000000" pitchFamily="65" charset="-120"/>
                <a:ea typeface="標楷體" panose="03000509000000000000" pitchFamily="65" charset="-120"/>
              </a:rPr>
              <a:t>學習狀況。</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2999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7662" y="583785"/>
            <a:ext cx="10515600" cy="1934193"/>
          </a:xfrm>
        </p:spPr>
        <p:txBody>
          <a:bodyPr/>
          <a:lstStyle/>
          <a:p>
            <a:r>
              <a:rPr lang="en-US" altLang="zh-TW" dirty="0">
                <a:latin typeface="標楷體" panose="03000509000000000000" pitchFamily="65" charset="-120"/>
                <a:ea typeface="標楷體" panose="03000509000000000000" pitchFamily="65" charset="-120"/>
              </a:rPr>
              <a:t>Q3</a:t>
            </a:r>
            <a:r>
              <a:rPr lang="zh-TW" altLang="en-US"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技藝教育課程一定要上下學期都報名嗎？</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206993" y="2349013"/>
            <a:ext cx="9348364" cy="2024204"/>
          </a:xfrm>
        </p:spPr>
        <p:txBody>
          <a:bodyPr/>
          <a:lstStyle/>
          <a:p>
            <a:r>
              <a:rPr lang="zh-TW" altLang="en-US" dirty="0">
                <a:latin typeface="標楷體" panose="03000509000000000000" pitchFamily="65" charset="-120"/>
                <a:ea typeface="標楷體" panose="03000509000000000000" pitchFamily="65" charset="-120"/>
              </a:rPr>
              <a:t>不一定上下學期都需要報名。但鼓勵孩子多多從事試探。</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第一次上課為體驗課程，可於第二次上課前加退選。</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加選不一定有名額喔，也同樣必須經過審核。</a:t>
            </a:r>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3245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45705" y="673238"/>
            <a:ext cx="10515600" cy="1325563"/>
          </a:xfrm>
        </p:spPr>
        <p:txBody>
          <a:bodyPr/>
          <a:lstStyle/>
          <a:p>
            <a:r>
              <a:rPr lang="en-US" altLang="zh-TW" dirty="0">
                <a:latin typeface="標楷體" panose="03000509000000000000" pitchFamily="65" charset="-120"/>
                <a:ea typeface="標楷體" panose="03000509000000000000" pitchFamily="65" charset="-120"/>
              </a:rPr>
              <a:t>Q4</a:t>
            </a:r>
            <a:r>
              <a:rPr lang="zh-TW" altLang="en-US" dirty="0">
                <a:latin typeface="標楷體" panose="03000509000000000000" pitchFamily="65" charset="-120"/>
                <a:ea typeface="標楷體" panose="03000509000000000000" pitchFamily="65" charset="-120"/>
              </a:rPr>
              <a:t>：技藝教育課程在升學上的優勢</a:t>
            </a:r>
          </a:p>
        </p:txBody>
      </p:sp>
      <p:sp>
        <p:nvSpPr>
          <p:cNvPr id="3" name="內容版面配置區 2"/>
          <p:cNvSpPr>
            <a:spLocks noGrp="1"/>
          </p:cNvSpPr>
          <p:nvPr>
            <p:ph idx="1"/>
          </p:nvPr>
        </p:nvSpPr>
        <p:spPr>
          <a:xfrm>
            <a:off x="838200" y="2299315"/>
            <a:ext cx="10515600" cy="3877647"/>
          </a:xfrm>
        </p:spPr>
        <p:txBody>
          <a:bodyPr/>
          <a:lstStyle/>
          <a:p>
            <a:r>
              <a:rPr lang="zh-TW" altLang="en-US" dirty="0">
                <a:highlight>
                  <a:srgbClr val="00FFFF"/>
                </a:highlight>
                <a:latin typeface="標楷體" panose="03000509000000000000" pitchFamily="65" charset="-120"/>
                <a:ea typeface="標楷體" panose="03000509000000000000" pitchFamily="65" charset="-120"/>
              </a:rPr>
              <a:t>技優甄選</a:t>
            </a:r>
            <a:r>
              <a:rPr lang="zh-TW" altLang="en-US" dirty="0">
                <a:latin typeface="標楷體" panose="03000509000000000000" pitchFamily="65" charset="-120"/>
                <a:ea typeface="標楷體" panose="03000509000000000000" pitchFamily="65" charset="-120"/>
              </a:rPr>
              <a:t>：不採會考成績，採用積分審查制度，舉凡參加國際技能競賽、科展、縣市及技藝教育競賽，可參考各年度簡章。</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highlight>
                  <a:srgbClr val="00FFFF"/>
                </a:highlight>
                <a:latin typeface="標楷體" panose="03000509000000000000" pitchFamily="65" charset="-120"/>
                <a:ea typeface="標楷體" panose="03000509000000000000" pitchFamily="65" charset="-120"/>
              </a:rPr>
              <a:t>實用技能學程</a:t>
            </a:r>
            <a:r>
              <a:rPr lang="zh-TW" altLang="en-US" dirty="0">
                <a:latin typeface="標楷體" panose="03000509000000000000" pitchFamily="65" charset="-120"/>
                <a:ea typeface="標楷體" panose="03000509000000000000" pitchFamily="65" charset="-120"/>
              </a:rPr>
              <a:t>：不採會考成績，採用輔導分發方式。偏向輔導就業、考證照，學歷等同於高中，未來可以考量就業或者繼續升學。</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highlight>
                  <a:srgbClr val="00FFFF"/>
                </a:highlight>
                <a:latin typeface="標楷體" panose="03000509000000000000" pitchFamily="65" charset="-120"/>
                <a:ea typeface="標楷體" panose="03000509000000000000" pitchFamily="65" charset="-120"/>
              </a:rPr>
              <a:t>五專</a:t>
            </a:r>
            <a:r>
              <a:rPr lang="zh-TW" altLang="en-US" dirty="0">
                <a:latin typeface="標楷體" panose="03000509000000000000" pitchFamily="65" charset="-120"/>
                <a:ea typeface="標楷體" panose="03000509000000000000" pitchFamily="65" charset="-120"/>
              </a:rPr>
              <a:t>比序大躍進：五專優免、五專聯合免試積分比序項目都將技藝成績優良列入比序與加分項目之一。</a:t>
            </a:r>
            <a:endParaRPr lang="en-US"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02707012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759</TotalTime>
  <Words>363</Words>
  <Application>Microsoft Office PowerPoint</Application>
  <PresentationFormat>寬螢幕</PresentationFormat>
  <Paragraphs>40</Paragraphs>
  <Slides>7</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7</vt:i4>
      </vt:variant>
    </vt:vector>
  </HeadingPairs>
  <TitlesOfParts>
    <vt:vector size="15" baseType="lpstr">
      <vt:lpstr>王漢宗特圓體繁</vt:lpstr>
      <vt:lpstr>華康秀風體W3</vt:lpstr>
      <vt:lpstr>新細明體</vt:lpstr>
      <vt:lpstr>標楷體</vt:lpstr>
      <vt:lpstr>Arial</vt:lpstr>
      <vt:lpstr>Calibri</vt:lpstr>
      <vt:lpstr>Calibri Light</vt:lpstr>
      <vt:lpstr>Office 佈景主題</vt:lpstr>
      <vt:lpstr>培英國中 113學年度技藝教育說明會</vt:lpstr>
      <vt:lpstr>Q1：技藝課程到底在學什麼？上課時間？</vt:lpstr>
      <vt:lpstr>Q1：技藝教育可能可以選修那些課程？</vt:lpstr>
      <vt:lpstr>PowerPoint 簡報</vt:lpstr>
      <vt:lpstr>Q2：什麼人可以選填技藝教育課程？</vt:lpstr>
      <vt:lpstr>Q3：技藝教育課程一定要上下學期都報名嗎？</vt:lpstr>
      <vt:lpstr>Q4：技藝教育課程在升學上的優勢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110學年度技藝教育說明會</dc:title>
  <dc:creator>user</dc:creator>
  <cp:lastModifiedBy>user</cp:lastModifiedBy>
  <cp:revision>28</cp:revision>
  <dcterms:created xsi:type="dcterms:W3CDTF">2021-03-02T08:14:04Z</dcterms:created>
  <dcterms:modified xsi:type="dcterms:W3CDTF">2024-04-02T00:50:38Z</dcterms:modified>
</cp:coreProperties>
</file>