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65" r:id="rId5"/>
    <p:sldId id="266" r:id="rId6"/>
    <p:sldId id="259" r:id="rId7"/>
    <p:sldId id="260" r:id="rId8"/>
    <p:sldId id="261" r:id="rId9"/>
    <p:sldId id="262" r:id="rId10"/>
    <p:sldId id="268" r:id="rId11"/>
    <p:sldId id="269"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53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EF156C-87A0-4677-86F7-73A56186F772}"/>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FDC92508-A0FF-4883-A1D1-41CE1411B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B285128-5234-4E6E-8806-7E4ADAC58B10}"/>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5" name="頁尾版面配置區 4">
            <a:extLst>
              <a:ext uri="{FF2B5EF4-FFF2-40B4-BE49-F238E27FC236}">
                <a16:creationId xmlns:a16="http://schemas.microsoft.com/office/drawing/2014/main" id="{F3F4B251-A2EF-4B5E-81E6-B908BCC322D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F3E9AAD-1B97-4870-AA21-29BADC56AF49}"/>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361746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5FE7A2-FE28-4B56-B9C1-89E843A54EB4}"/>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F9B8DFD-D1B5-42CB-9014-5158376F7C84}"/>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1EB568F-DB98-4ABD-97E6-7D91A4E99356}"/>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5" name="頁尾版面配置區 4">
            <a:extLst>
              <a:ext uri="{FF2B5EF4-FFF2-40B4-BE49-F238E27FC236}">
                <a16:creationId xmlns:a16="http://schemas.microsoft.com/office/drawing/2014/main" id="{B138ECEC-6A6C-45D4-AED9-5E161F01953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2ACA525-8AE4-4C74-BC07-08FF2D6D22A9}"/>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113561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9248F0B-75C1-4D01-89D8-083EE1A910BF}"/>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72451A2E-65E0-4B48-974A-033B73CC6F46}"/>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1DDBDC-1523-48BA-B134-C2817E07BC5B}"/>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5" name="頁尾版面配置區 4">
            <a:extLst>
              <a:ext uri="{FF2B5EF4-FFF2-40B4-BE49-F238E27FC236}">
                <a16:creationId xmlns:a16="http://schemas.microsoft.com/office/drawing/2014/main" id="{D4F64745-1BCB-4A01-8DE1-92C0227FB78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A274DD6-7A4D-44C7-9B68-5F8ED4CA263E}"/>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286415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F775BD-9766-4048-B2E4-3DF8CD720D7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0CA320F-5CFE-4D74-A301-0F3A3D7F05D2}"/>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DEEDD22-52B0-4DDC-A8C8-1541373A9AC6}"/>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5" name="頁尾版面配置區 4">
            <a:extLst>
              <a:ext uri="{FF2B5EF4-FFF2-40B4-BE49-F238E27FC236}">
                <a16:creationId xmlns:a16="http://schemas.microsoft.com/office/drawing/2014/main" id="{984F0703-FDD6-470A-85C1-BEC2C06919A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648E79E-F14B-4BDC-84C4-0C8B863EE433}"/>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203144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FEDCBA-05B7-4192-A6D3-33D33B9EDB0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DDD424E-95F7-4594-BAEA-B8DC15D464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5C72E52F-3679-48BD-9A67-F28631AB5EA9}"/>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5" name="頁尾版面配置區 4">
            <a:extLst>
              <a:ext uri="{FF2B5EF4-FFF2-40B4-BE49-F238E27FC236}">
                <a16:creationId xmlns:a16="http://schemas.microsoft.com/office/drawing/2014/main" id="{9562F6AA-0893-43BC-BC6F-209CBC85915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774817E-7659-4773-A3D1-9FD7456D6EFD}"/>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71173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F8FF5A-833D-47B0-8611-8F6F61D7FD6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DE70F9B-A1AD-4C24-96B9-432939403150}"/>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651EE26-F3F3-4308-B71F-0F8247F5F337}"/>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A358247-9113-45A4-ABA4-D6D19AA48F0D}"/>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6" name="頁尾版面配置區 5">
            <a:extLst>
              <a:ext uri="{FF2B5EF4-FFF2-40B4-BE49-F238E27FC236}">
                <a16:creationId xmlns:a16="http://schemas.microsoft.com/office/drawing/2014/main" id="{9B76B362-D619-495C-9353-9DCED77CF09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4F8ECB6-4E67-4AD3-ADA5-15ED323C4325}"/>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264212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652AA9-9F31-41F8-83E9-93D5BF88A8A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01CB6A1-B00A-4288-925F-E54A2893D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0CB983E6-16C3-4053-B9CF-1B84DBCF574E}"/>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DACC502-3962-42D7-A475-FB8C5F412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0EEE8604-1103-43E7-A1B5-22F22CA5E78C}"/>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534C448-3718-461C-ACBC-CDDB4747F114}"/>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8" name="頁尾版面配置區 7">
            <a:extLst>
              <a:ext uri="{FF2B5EF4-FFF2-40B4-BE49-F238E27FC236}">
                <a16:creationId xmlns:a16="http://schemas.microsoft.com/office/drawing/2014/main" id="{818D350C-D11A-4194-880B-16355CD7E30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9101007-8AFE-4D03-92F6-FDAE637D3983}"/>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773910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A3948B-11DB-4A42-B363-416983D96D9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6ED70A1-E204-422E-A192-CF4AC45A4843}"/>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4" name="頁尾版面配置區 3">
            <a:extLst>
              <a:ext uri="{FF2B5EF4-FFF2-40B4-BE49-F238E27FC236}">
                <a16:creationId xmlns:a16="http://schemas.microsoft.com/office/drawing/2014/main" id="{FA9F4C8D-BA1A-40E0-9BA9-AFBDDBC9442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746C3BE-82E0-4EF5-B42F-01F2043B6DBE}"/>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36936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0EB7398-3D8D-46F8-BAFE-091235201B01}"/>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3" name="頁尾版面配置區 2">
            <a:extLst>
              <a:ext uri="{FF2B5EF4-FFF2-40B4-BE49-F238E27FC236}">
                <a16:creationId xmlns:a16="http://schemas.microsoft.com/office/drawing/2014/main" id="{27D6D094-4B83-4C9E-86D0-1A1B72E91FA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CA1EA6B-BA27-4182-A2B3-281EB02242D8}"/>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38023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F76806-A238-4122-BC89-4B14C0C13E2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B4E4058C-D6ED-4E06-A1EA-9693BB0E0F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D66E4A88-983D-4BB7-A8E2-DCB2677E1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6EA792C1-C935-403D-8C3F-794646758C62}"/>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6" name="頁尾版面配置區 5">
            <a:extLst>
              <a:ext uri="{FF2B5EF4-FFF2-40B4-BE49-F238E27FC236}">
                <a16:creationId xmlns:a16="http://schemas.microsoft.com/office/drawing/2014/main" id="{0EFA0920-2658-48AE-8FAC-734A47F82BA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211391C-A2D2-4124-B3E1-B3B3D8DF076B}"/>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256265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D3EB17-D496-4919-99A1-35FCD95737A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0EE20C7-E5E2-4195-BCD2-D5B0AE8094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1D58D0C6-2FC4-4C61-B218-1559B792D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4E10AC56-F8BE-4393-B541-C125DD0F8AD7}"/>
              </a:ext>
            </a:extLst>
          </p:cNvPr>
          <p:cNvSpPr>
            <a:spLocks noGrp="1"/>
          </p:cNvSpPr>
          <p:nvPr>
            <p:ph type="dt" sz="half" idx="10"/>
          </p:nvPr>
        </p:nvSpPr>
        <p:spPr/>
        <p:txBody>
          <a:bodyPr/>
          <a:lstStyle/>
          <a:p>
            <a:fld id="{1A79F705-9377-4437-B8A5-164E356F5BBB}" type="datetimeFigureOut">
              <a:rPr lang="zh-TW" altLang="en-US" smtClean="0"/>
              <a:t>2022/3/7</a:t>
            </a:fld>
            <a:endParaRPr lang="zh-TW" altLang="en-US"/>
          </a:p>
        </p:txBody>
      </p:sp>
      <p:sp>
        <p:nvSpPr>
          <p:cNvPr id="6" name="頁尾版面配置區 5">
            <a:extLst>
              <a:ext uri="{FF2B5EF4-FFF2-40B4-BE49-F238E27FC236}">
                <a16:creationId xmlns:a16="http://schemas.microsoft.com/office/drawing/2014/main" id="{FBC02C99-7C4D-4E71-8EDF-3DFCD0A0B84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224CBB8-9FBF-40B6-B4FD-BF617CFC41EC}"/>
              </a:ext>
            </a:extLst>
          </p:cNvPr>
          <p:cNvSpPr>
            <a:spLocks noGrp="1"/>
          </p:cNvSpPr>
          <p:nvPr>
            <p:ph type="sldNum" sz="quarter" idx="12"/>
          </p:nvPr>
        </p:nvSpPr>
        <p:spPr/>
        <p:txBody>
          <a:bodyPr/>
          <a:lstStyle/>
          <a:p>
            <a:fld id="{EE8FED08-5AD1-464A-8E07-9BC1BF1A73EB}" type="slidenum">
              <a:rPr lang="zh-TW" altLang="en-US" smtClean="0"/>
              <a:t>‹#›</a:t>
            </a:fld>
            <a:endParaRPr lang="zh-TW" altLang="en-US"/>
          </a:p>
        </p:txBody>
      </p:sp>
    </p:spTree>
    <p:extLst>
      <p:ext uri="{BB962C8B-B14F-4D97-AF65-F5344CB8AC3E}">
        <p14:creationId xmlns:p14="http://schemas.microsoft.com/office/powerpoint/2010/main" val="21319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AE55866-82FB-4D1E-819C-5A000726B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2760169-227F-46A6-BF97-ED9AE2F55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89344B2-B97B-4AC9-8AA0-C818CB520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9F705-9377-4437-B8A5-164E356F5BBB}" type="datetimeFigureOut">
              <a:rPr lang="zh-TW" altLang="en-US" smtClean="0"/>
              <a:t>2022/3/7</a:t>
            </a:fld>
            <a:endParaRPr lang="zh-TW" altLang="en-US"/>
          </a:p>
        </p:txBody>
      </p:sp>
      <p:sp>
        <p:nvSpPr>
          <p:cNvPr id="5" name="頁尾版面配置區 4">
            <a:extLst>
              <a:ext uri="{FF2B5EF4-FFF2-40B4-BE49-F238E27FC236}">
                <a16:creationId xmlns:a16="http://schemas.microsoft.com/office/drawing/2014/main" id="{ED5B4B30-D740-4AB1-9DE6-D76D27DC7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B5A1F01-CE50-4117-8EAB-23AE95FC7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FED08-5AD1-464A-8E07-9BC1BF1A73EB}" type="slidenum">
              <a:rPr lang="zh-TW" altLang="en-US" smtClean="0"/>
              <a:t>‹#›</a:t>
            </a:fld>
            <a:endParaRPr lang="zh-TW" altLang="en-US"/>
          </a:p>
        </p:txBody>
      </p:sp>
      <p:pic>
        <p:nvPicPr>
          <p:cNvPr id="8" name="圖片 7">
            <a:extLst>
              <a:ext uri="{FF2B5EF4-FFF2-40B4-BE49-F238E27FC236}">
                <a16:creationId xmlns:a16="http://schemas.microsoft.com/office/drawing/2014/main" id="{DEF89EB6-56AD-4D1A-90AA-6C45BA3B04F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733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latin typeface="標楷體" panose="03000509000000000000" pitchFamily="65" charset="-120"/>
                <a:ea typeface="標楷體" panose="03000509000000000000" pitchFamily="65" charset="-120"/>
              </a:rPr>
              <a:t>培英國中</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111</a:t>
            </a:r>
            <a:r>
              <a:rPr lang="zh-TW" altLang="en-US" dirty="0">
                <a:latin typeface="標楷體" panose="03000509000000000000" pitchFamily="65" charset="-120"/>
                <a:ea typeface="標楷體" panose="03000509000000000000" pitchFamily="65" charset="-120"/>
              </a:rPr>
              <a:t>學年度技藝教育說明會</a:t>
            </a:r>
          </a:p>
        </p:txBody>
      </p:sp>
      <p:sp>
        <p:nvSpPr>
          <p:cNvPr id="3" name="副標題 2"/>
          <p:cNvSpPr>
            <a:spLocks noGrp="1"/>
          </p:cNvSpPr>
          <p:nvPr>
            <p:ph type="subTitle" idx="1"/>
          </p:nvPr>
        </p:nvSpPr>
        <p:spPr>
          <a:xfrm>
            <a:off x="1621277" y="3602038"/>
            <a:ext cx="9144000" cy="1655762"/>
          </a:xfrm>
        </p:spPr>
        <p:txBody>
          <a:bodyPr>
            <a:normAutofit lnSpcReduction="10000"/>
          </a:bodyPr>
          <a:lstStyle/>
          <a:p>
            <a:r>
              <a:rPr lang="en-US" altLang="zh-TW" sz="3200" dirty="0">
                <a:latin typeface="標楷體" panose="03000509000000000000" pitchFamily="65" charset="-120"/>
                <a:ea typeface="標楷體" panose="03000509000000000000" pitchFamily="65" charset="-120"/>
              </a:rPr>
              <a:t>4</a:t>
            </a:r>
            <a:r>
              <a:rPr lang="zh-TW" altLang="en-US" sz="3200" dirty="0">
                <a:latin typeface="標楷體" panose="03000509000000000000" pitchFamily="65" charset="-120"/>
                <a:ea typeface="標楷體" panose="03000509000000000000" pitchFamily="65" charset="-120"/>
              </a:rPr>
              <a:t>大</a:t>
            </a:r>
            <a:r>
              <a:rPr lang="en-US" altLang="zh-TW" sz="3200" dirty="0">
                <a:latin typeface="標楷體" panose="03000509000000000000" pitchFamily="65" charset="-120"/>
                <a:ea typeface="標楷體" panose="03000509000000000000" pitchFamily="65" charset="-120"/>
              </a:rPr>
              <a:t>Q&amp;A</a:t>
            </a:r>
            <a:r>
              <a:rPr lang="zh-TW" altLang="en-US" sz="3200" dirty="0">
                <a:latin typeface="標楷體" panose="03000509000000000000" pitchFamily="65" charset="-120"/>
                <a:ea typeface="標楷體" panose="03000509000000000000" pitchFamily="65" charset="-120"/>
              </a:rPr>
              <a:t>迅速解惑</a:t>
            </a:r>
            <a:endParaRPr lang="en-US" altLang="zh-TW" sz="3200" dirty="0">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輔導處 廖家瑩</a:t>
            </a:r>
            <a:endParaRPr lang="en-US"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75433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741316" cy="685800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246"/>
            <a:ext cx="8430767" cy="6829754"/>
          </a:xfrm>
          <a:prstGeom prst="rect">
            <a:avLst/>
          </a:prstGeom>
        </p:spPr>
      </p:pic>
    </p:spTree>
    <p:extLst>
      <p:ext uri="{BB962C8B-B14F-4D97-AF65-F5344CB8AC3E}">
        <p14:creationId xmlns:p14="http://schemas.microsoft.com/office/powerpoint/2010/main" val="58235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5404" cy="685800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825404" cy="6819900"/>
          </a:xfrm>
          <a:prstGeom prst="rect">
            <a:avLst/>
          </a:prstGeom>
        </p:spPr>
      </p:pic>
    </p:spTree>
    <p:extLst>
      <p:ext uri="{BB962C8B-B14F-4D97-AF65-F5344CB8AC3E}">
        <p14:creationId xmlns:p14="http://schemas.microsoft.com/office/powerpoint/2010/main" val="31454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1325563"/>
          </a:xfrm>
        </p:spPr>
        <p:txBody>
          <a:bodyPr/>
          <a:lstStyle/>
          <a:p>
            <a:r>
              <a:rPr lang="en-US" altLang="zh-TW" dirty="0">
                <a:latin typeface="標楷體" panose="03000509000000000000" pitchFamily="65" charset="-120"/>
                <a:ea typeface="標楷體" panose="03000509000000000000" pitchFamily="65" charset="-120"/>
              </a:rPr>
              <a:t>Q1</a:t>
            </a:r>
            <a:r>
              <a:rPr lang="zh-TW" altLang="en-US" dirty="0">
                <a:latin typeface="標楷體" panose="03000509000000000000" pitchFamily="65" charset="-120"/>
                <a:ea typeface="標楷體" panose="03000509000000000000" pitchFamily="65" charset="-120"/>
              </a:rPr>
              <a:t>：技藝課程在學什麼？上課時間？</a:t>
            </a:r>
          </a:p>
        </p:txBody>
      </p:sp>
      <p:sp>
        <p:nvSpPr>
          <p:cNvPr id="3" name="內容版面配置區 2"/>
          <p:cNvSpPr>
            <a:spLocks noGrp="1"/>
          </p:cNvSpPr>
          <p:nvPr>
            <p:ph idx="1"/>
          </p:nvPr>
        </p:nvSpPr>
        <p:spPr>
          <a:xfrm>
            <a:off x="838200" y="2299317"/>
            <a:ext cx="10515600" cy="3877646"/>
          </a:xfrm>
        </p:spPr>
        <p:txBody>
          <a:bodyPr/>
          <a:lstStyle/>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銜接技術型高中為主要目標。</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往技職發展</a:t>
            </a:r>
            <a:r>
              <a:rPr lang="en-US" altLang="zh-TW" dirty="0">
                <a:solidFill>
                  <a:srgbClr val="FF0000"/>
                </a:solidFill>
                <a:latin typeface="標楷體" panose="03000509000000000000" pitchFamily="65" charset="-120"/>
                <a:ea typeface="標楷體" panose="03000509000000000000" pitchFamily="65" charset="-120"/>
              </a:rPr>
              <a:t>)</a:t>
            </a: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配合技術型高中端開設的課程為主。</a:t>
            </a:r>
            <a:endParaRPr lang="en-US" altLang="zh-TW"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想試探的職群不一定能夠順利錄取，務必填滿志願。</a:t>
            </a:r>
            <a:endParaRPr lang="en-US" altLang="zh-TW"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solidFill>
                  <a:srgbClr val="FF0000"/>
                </a:solidFill>
                <a:latin typeface="標楷體" panose="03000509000000000000" pitchFamily="65" charset="-120"/>
                <a:ea typeface="標楷體" panose="03000509000000000000" pitchFamily="65" charset="-120"/>
              </a:rPr>
              <a:t>九年級週四下午五、六、七節課。</a:t>
            </a:r>
            <a:r>
              <a:rPr lang="zh-TW" altLang="en-US" dirty="0">
                <a:latin typeface="標楷體" panose="03000509000000000000" pitchFamily="65" charset="-120"/>
                <a:ea typeface="標楷體" panose="03000509000000000000" pitchFamily="65" charset="-120"/>
              </a:rPr>
              <a:t>會影響原班課程的學習內容</a:t>
            </a:r>
            <a:endParaRPr lang="en-US" altLang="zh-TW"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成績由選修技藝教育的職群打分數。</a:t>
            </a:r>
            <a:endParaRPr lang="en-US" altLang="zh-TW" dirty="0">
              <a:latin typeface="標楷體" panose="03000509000000000000" pitchFamily="65" charset="-120"/>
              <a:ea typeface="標楷體" panose="03000509000000000000" pitchFamily="65" charset="-120"/>
            </a:endParaRPr>
          </a:p>
          <a:p>
            <a:pPr marL="514350" indent="-514350">
              <a:buFont typeface="+mj-lt"/>
              <a:buAutoNum type="arabicPeriod"/>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8785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Q1</a:t>
            </a:r>
            <a:r>
              <a:rPr lang="zh-TW" altLang="en-US" dirty="0">
                <a:latin typeface="標楷體" panose="03000509000000000000" pitchFamily="65" charset="-120"/>
                <a:ea typeface="標楷體" panose="03000509000000000000" pitchFamily="65" charset="-120"/>
              </a:rPr>
              <a:t>：技藝教育可能可以選修那些課程？</a:t>
            </a:r>
          </a:p>
        </p:txBody>
      </p:sp>
      <p:graphicFrame>
        <p:nvGraphicFramePr>
          <p:cNvPr id="13" name="內容版面配置區 12">
            <a:extLst>
              <a:ext uri="{FF2B5EF4-FFF2-40B4-BE49-F238E27FC236}">
                <a16:creationId xmlns:a16="http://schemas.microsoft.com/office/drawing/2014/main" id="{5D6A3102-D6C5-42DC-92F4-464683887851}"/>
              </a:ext>
            </a:extLst>
          </p:cNvPr>
          <p:cNvGraphicFramePr>
            <a:graphicFrameLocks noGrp="1"/>
          </p:cNvGraphicFramePr>
          <p:nvPr>
            <p:ph sz="half" idx="1"/>
            <p:extLst>
              <p:ext uri="{D42A27DB-BD31-4B8C-83A1-F6EECF244321}">
                <p14:modId xmlns:p14="http://schemas.microsoft.com/office/powerpoint/2010/main" val="2455860323"/>
              </p:ext>
            </p:extLst>
          </p:nvPr>
        </p:nvGraphicFramePr>
        <p:xfrm>
          <a:off x="838200" y="2332037"/>
          <a:ext cx="5181600" cy="4258862"/>
        </p:xfrm>
        <a:graphic>
          <a:graphicData uri="http://schemas.openxmlformats.org/drawingml/2006/table">
            <a:tbl>
              <a:tblPr firstRow="1" bandRow="1">
                <a:tableStyleId>{85BE263C-DBD7-4A20-BB59-AAB30ACAA65A}</a:tableStyleId>
              </a:tblPr>
              <a:tblGrid>
                <a:gridCol w="5181600">
                  <a:extLst>
                    <a:ext uri="{9D8B030D-6E8A-4147-A177-3AD203B41FA5}">
                      <a16:colId xmlns:a16="http://schemas.microsoft.com/office/drawing/2014/main" val="1329585427"/>
                    </a:ext>
                  </a:extLst>
                </a:gridCol>
              </a:tblGrid>
              <a:tr h="587332">
                <a:tc>
                  <a:txBody>
                    <a:bodyPr/>
                    <a:lstStyle/>
                    <a:p>
                      <a:pPr algn="ctr"/>
                      <a:r>
                        <a:rPr lang="zh-TW" altLang="en-US" sz="3200" dirty="0"/>
                        <a:t>上學期</a:t>
                      </a:r>
                    </a:p>
                  </a:txBody>
                  <a:tcPr anchor="ctr"/>
                </a:tc>
                <a:extLst>
                  <a:ext uri="{0D108BD9-81ED-4DB2-BD59-A6C34878D82A}">
                    <a16:rowId xmlns:a16="http://schemas.microsoft.com/office/drawing/2014/main" val="270650371"/>
                  </a:ext>
                </a:extLst>
              </a:tr>
              <a:tr h="768965">
                <a:tc>
                  <a:txBody>
                    <a:bodyPr/>
                    <a:lstStyle/>
                    <a:p>
                      <a:pPr algn="ctr"/>
                      <a:r>
                        <a:rPr lang="zh-TW" altLang="en-US" sz="3200" dirty="0"/>
                        <a:t>新竹高工─</a:t>
                      </a:r>
                      <a:r>
                        <a:rPr lang="zh-TW" altLang="en-US" sz="3200" b="1" dirty="0">
                          <a:solidFill>
                            <a:schemeClr val="accent2"/>
                          </a:solidFill>
                          <a:latin typeface="微軟正黑體" panose="020B0604030504040204" pitchFamily="34" charset="-120"/>
                          <a:ea typeface="微軟正黑體" panose="020B0604030504040204" pitchFamily="34" charset="-120"/>
                        </a:rPr>
                        <a:t>化工</a:t>
                      </a:r>
                      <a:r>
                        <a:rPr lang="zh-TW" altLang="en-US" sz="3200" dirty="0"/>
                        <a:t>職群 </a:t>
                      </a:r>
                      <a:r>
                        <a:rPr lang="en-US" altLang="zh-TW" sz="3200" dirty="0"/>
                        <a:t>20</a:t>
                      </a:r>
                      <a:endParaRPr lang="zh-TW" altLang="en-US" sz="3200" dirty="0"/>
                    </a:p>
                  </a:txBody>
                  <a:tcPr anchor="ctr"/>
                </a:tc>
                <a:extLst>
                  <a:ext uri="{0D108BD9-81ED-4DB2-BD59-A6C34878D82A}">
                    <a16:rowId xmlns:a16="http://schemas.microsoft.com/office/drawing/2014/main" val="2521764422"/>
                  </a:ext>
                </a:extLst>
              </a:tr>
              <a:tr h="768965">
                <a:tc>
                  <a:txBody>
                    <a:bodyPr/>
                    <a:lstStyle/>
                    <a:p>
                      <a:pPr algn="ctr"/>
                      <a:r>
                        <a:rPr lang="zh-TW" altLang="en-US" sz="3200" dirty="0"/>
                        <a:t>仁德醫專─</a:t>
                      </a:r>
                      <a:r>
                        <a:rPr lang="zh-TW" altLang="en-US" sz="3200" b="1" kern="1200" dirty="0">
                          <a:solidFill>
                            <a:schemeClr val="accent2"/>
                          </a:solidFill>
                          <a:latin typeface="微軟正黑體" panose="020B0604030504040204" pitchFamily="34" charset="-120"/>
                          <a:ea typeface="微軟正黑體" panose="020B0604030504040204" pitchFamily="34" charset="-120"/>
                          <a:cs typeface="+mn-cs"/>
                        </a:rPr>
                        <a:t>護理</a:t>
                      </a:r>
                      <a:r>
                        <a:rPr lang="zh-TW" altLang="en-US" sz="3200" dirty="0"/>
                        <a:t>職群 </a:t>
                      </a:r>
                      <a:r>
                        <a:rPr lang="en-US" altLang="zh-TW" sz="3200" dirty="0"/>
                        <a:t>20</a:t>
                      </a:r>
                      <a:endParaRPr lang="zh-TW" altLang="en-US" sz="3200" dirty="0"/>
                    </a:p>
                  </a:txBody>
                  <a:tcPr anchor="ctr"/>
                </a:tc>
                <a:extLst>
                  <a:ext uri="{0D108BD9-81ED-4DB2-BD59-A6C34878D82A}">
                    <a16:rowId xmlns:a16="http://schemas.microsoft.com/office/drawing/2014/main" val="4183077958"/>
                  </a:ext>
                </a:extLst>
              </a:tr>
              <a:tr h="768965">
                <a:tc>
                  <a:txBody>
                    <a:bodyPr/>
                    <a:lstStyle/>
                    <a:p>
                      <a:pPr algn="ctr"/>
                      <a:r>
                        <a:rPr lang="zh-TW" altLang="en-US" sz="3200" dirty="0"/>
                        <a:t>磐石高中─電機電子職群</a:t>
                      </a:r>
                      <a:r>
                        <a:rPr lang="en-US" altLang="zh-TW" sz="3200" dirty="0"/>
                        <a:t/>
                      </a:r>
                      <a:br>
                        <a:rPr lang="en-US" altLang="zh-TW" sz="3200" dirty="0"/>
                      </a:br>
                      <a:r>
                        <a:rPr lang="en-US" altLang="zh-TW" sz="3200" dirty="0"/>
                        <a:t>(</a:t>
                      </a:r>
                      <a:r>
                        <a:rPr lang="zh-TW" altLang="en-US" sz="3200" b="1" kern="1200" dirty="0">
                          <a:solidFill>
                            <a:schemeClr val="accent2"/>
                          </a:solidFill>
                          <a:latin typeface="微軟正黑體" panose="020B0604030504040204" pitchFamily="34" charset="-120"/>
                          <a:ea typeface="微軟正黑體" panose="020B0604030504040204" pitchFamily="34" charset="-120"/>
                          <a:cs typeface="+mn-cs"/>
                        </a:rPr>
                        <a:t>工業配線</a:t>
                      </a:r>
                      <a:r>
                        <a:rPr lang="en-US" altLang="zh-TW" sz="3200" dirty="0"/>
                        <a:t>)</a:t>
                      </a:r>
                      <a:r>
                        <a:rPr lang="zh-TW" altLang="en-US" sz="3200" dirty="0"/>
                        <a:t> </a:t>
                      </a:r>
                      <a:r>
                        <a:rPr lang="en-US" altLang="zh-TW" sz="3200" dirty="0"/>
                        <a:t>20</a:t>
                      </a:r>
                      <a:endParaRPr lang="zh-TW" altLang="en-US" sz="3200" dirty="0"/>
                    </a:p>
                  </a:txBody>
                  <a:tcPr anchor="ctr"/>
                </a:tc>
                <a:extLst>
                  <a:ext uri="{0D108BD9-81ED-4DB2-BD59-A6C34878D82A}">
                    <a16:rowId xmlns:a16="http://schemas.microsoft.com/office/drawing/2014/main" val="2337434046"/>
                  </a:ext>
                </a:extLst>
              </a:tr>
              <a:tr h="768965">
                <a:tc>
                  <a:txBody>
                    <a:bodyPr/>
                    <a:lstStyle/>
                    <a:p>
                      <a:pPr algn="ctr"/>
                      <a:r>
                        <a:rPr lang="zh-TW" altLang="en-US" sz="3200" dirty="0"/>
                        <a:t>光復高中─電機電子職群</a:t>
                      </a:r>
                      <a:r>
                        <a:rPr lang="en-US" altLang="zh-TW" sz="3200" dirty="0"/>
                        <a:t/>
                      </a:r>
                      <a:br>
                        <a:rPr lang="en-US" altLang="zh-TW" sz="3200" dirty="0"/>
                      </a:br>
                      <a:r>
                        <a:rPr lang="en-US" altLang="zh-TW" sz="3200" dirty="0"/>
                        <a:t>(</a:t>
                      </a:r>
                      <a:r>
                        <a:rPr lang="zh-TW" altLang="en-US" sz="3200" b="1" kern="1200" dirty="0">
                          <a:solidFill>
                            <a:schemeClr val="accent2"/>
                          </a:solidFill>
                          <a:latin typeface="微軟正黑體" panose="020B0604030504040204" pitchFamily="34" charset="-120"/>
                          <a:ea typeface="微軟正黑體" panose="020B0604030504040204" pitchFamily="34" charset="-120"/>
                          <a:cs typeface="+mn-cs"/>
                        </a:rPr>
                        <a:t>工業電子</a:t>
                      </a:r>
                      <a:r>
                        <a:rPr lang="en-US" altLang="zh-TW" sz="3200" kern="1200" dirty="0">
                          <a:effectLst/>
                        </a:rPr>
                        <a:t>)</a:t>
                      </a:r>
                      <a:endParaRPr lang="zh-TW" altLang="en-US" sz="3200" dirty="0"/>
                    </a:p>
                  </a:txBody>
                  <a:tcPr anchor="ctr"/>
                </a:tc>
                <a:extLst>
                  <a:ext uri="{0D108BD9-81ED-4DB2-BD59-A6C34878D82A}">
                    <a16:rowId xmlns:a16="http://schemas.microsoft.com/office/drawing/2014/main" val="2796620395"/>
                  </a:ext>
                </a:extLst>
              </a:tr>
            </a:tbl>
          </a:graphicData>
        </a:graphic>
      </p:graphicFrame>
      <p:graphicFrame>
        <p:nvGraphicFramePr>
          <p:cNvPr id="14" name="內容版面配置區 13">
            <a:extLst>
              <a:ext uri="{FF2B5EF4-FFF2-40B4-BE49-F238E27FC236}">
                <a16:creationId xmlns:a16="http://schemas.microsoft.com/office/drawing/2014/main" id="{1DDC1AFD-F9EC-42E1-95B0-4AE4DEACB758}"/>
              </a:ext>
            </a:extLst>
          </p:cNvPr>
          <p:cNvGraphicFramePr>
            <a:graphicFrameLocks noGrp="1"/>
          </p:cNvGraphicFramePr>
          <p:nvPr>
            <p:ph sz="half" idx="2"/>
            <p:extLst>
              <p:ext uri="{D42A27DB-BD31-4B8C-83A1-F6EECF244321}">
                <p14:modId xmlns:p14="http://schemas.microsoft.com/office/powerpoint/2010/main" val="1480139918"/>
              </p:ext>
            </p:extLst>
          </p:nvPr>
        </p:nvGraphicFramePr>
        <p:xfrm>
          <a:off x="6172200" y="2332038"/>
          <a:ext cx="5181600" cy="3481685"/>
        </p:xfrm>
        <a:graphic>
          <a:graphicData uri="http://schemas.openxmlformats.org/drawingml/2006/table">
            <a:tbl>
              <a:tblPr firstRow="1" bandRow="1">
                <a:tableStyleId>{6E25E649-3F16-4E02-A733-19D2CDBF48F0}</a:tableStyleId>
              </a:tblPr>
              <a:tblGrid>
                <a:gridCol w="5181600">
                  <a:extLst>
                    <a:ext uri="{9D8B030D-6E8A-4147-A177-3AD203B41FA5}">
                      <a16:colId xmlns:a16="http://schemas.microsoft.com/office/drawing/2014/main" val="4289322802"/>
                    </a:ext>
                  </a:extLst>
                </a:gridCol>
              </a:tblGrid>
              <a:tr h="452929">
                <a:tc>
                  <a:txBody>
                    <a:bodyPr/>
                    <a:lstStyle/>
                    <a:p>
                      <a:pPr marL="0" algn="ctr" defTabSz="914400" rtl="0" eaLnBrk="1" latinLnBrk="0" hangingPunct="1"/>
                      <a:r>
                        <a:rPr lang="zh-TW" altLang="en-US" sz="3200" b="1" kern="1200" dirty="0">
                          <a:solidFill>
                            <a:schemeClr val="lt1"/>
                          </a:solidFill>
                          <a:latin typeface="+mn-lt"/>
                          <a:ea typeface="+mn-ea"/>
                          <a:cs typeface="+mn-cs"/>
                        </a:rPr>
                        <a:t>下學期</a:t>
                      </a:r>
                    </a:p>
                  </a:txBody>
                  <a:tcPr anchor="ctr"/>
                </a:tc>
                <a:extLst>
                  <a:ext uri="{0D108BD9-81ED-4DB2-BD59-A6C34878D82A}">
                    <a16:rowId xmlns:a16="http://schemas.microsoft.com/office/drawing/2014/main" val="4005371704"/>
                  </a:ext>
                </a:extLst>
              </a:tr>
              <a:tr h="768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dirty="0"/>
                        <a:t>新竹高工─電機電子職群</a:t>
                      </a:r>
                      <a:r>
                        <a:rPr lang="en-US" altLang="zh-TW" sz="3200" dirty="0"/>
                        <a:t/>
                      </a:r>
                      <a:br>
                        <a:rPr lang="en-US" altLang="zh-TW" sz="3200" dirty="0"/>
                      </a:br>
                      <a:r>
                        <a:rPr lang="zh-TW" altLang="en-US" sz="3200" dirty="0"/>
                        <a:t> </a:t>
                      </a:r>
                      <a:r>
                        <a:rPr lang="en-US" altLang="zh-TW" sz="3200" dirty="0"/>
                        <a:t>(</a:t>
                      </a:r>
                      <a:r>
                        <a:rPr lang="zh-TW" altLang="en-US" sz="3200" b="1" kern="1200" dirty="0">
                          <a:solidFill>
                            <a:schemeClr val="accent1"/>
                          </a:solidFill>
                          <a:effectLst/>
                          <a:latin typeface="微軟正黑體" panose="020B0604030504040204" pitchFamily="34" charset="-120"/>
                          <a:ea typeface="微軟正黑體" panose="020B0604030504040204" pitchFamily="34" charset="-120"/>
                        </a:rPr>
                        <a:t>資訊應用</a:t>
                      </a:r>
                      <a:r>
                        <a:rPr lang="en-US" altLang="zh-TW" sz="3200" dirty="0"/>
                        <a:t>)</a:t>
                      </a:r>
                      <a:r>
                        <a:rPr lang="zh-TW" altLang="en-US" sz="3200" dirty="0"/>
                        <a:t> </a:t>
                      </a:r>
                      <a:r>
                        <a:rPr lang="en-US" altLang="zh-TW" sz="3200" dirty="0"/>
                        <a:t>20</a:t>
                      </a:r>
                      <a:endParaRPr lang="zh-TW" altLang="en-US" sz="3200" dirty="0"/>
                    </a:p>
                  </a:txBody>
                  <a:tcPr anchor="ctr"/>
                </a:tc>
                <a:extLst>
                  <a:ext uri="{0D108BD9-81ED-4DB2-BD59-A6C34878D82A}">
                    <a16:rowId xmlns:a16="http://schemas.microsoft.com/office/drawing/2014/main" val="2656097901"/>
                  </a:ext>
                </a:extLst>
              </a:tr>
              <a:tr h="768965">
                <a:tc>
                  <a:txBody>
                    <a:bodyPr/>
                    <a:lstStyle/>
                    <a:p>
                      <a:pPr algn="ctr"/>
                      <a:r>
                        <a:rPr lang="zh-TW" altLang="en-US" sz="3200" dirty="0"/>
                        <a:t>世界高中─設計職群</a:t>
                      </a:r>
                      <a:r>
                        <a:rPr lang="en-US" altLang="zh-TW" sz="3200" dirty="0"/>
                        <a:t/>
                      </a:r>
                      <a:br>
                        <a:rPr lang="en-US" altLang="zh-TW" sz="3200" dirty="0"/>
                      </a:br>
                      <a:r>
                        <a:rPr lang="en-US" altLang="zh-TW" sz="3200" dirty="0"/>
                        <a:t>(</a:t>
                      </a:r>
                      <a:r>
                        <a:rPr lang="zh-TW" altLang="en-US" sz="3200" b="1" kern="1200" dirty="0">
                          <a:solidFill>
                            <a:schemeClr val="accent1"/>
                          </a:solidFill>
                          <a:effectLst/>
                          <a:latin typeface="微軟正黑體" panose="020B0604030504040204" pitchFamily="34" charset="-120"/>
                          <a:ea typeface="微軟正黑體" panose="020B0604030504040204" pitchFamily="34" charset="-120"/>
                          <a:cs typeface="+mn-cs"/>
                        </a:rPr>
                        <a:t>基礎描繪</a:t>
                      </a:r>
                      <a:r>
                        <a:rPr lang="en-US" altLang="zh-TW" sz="3200" dirty="0"/>
                        <a:t>)</a:t>
                      </a:r>
                      <a:endParaRPr lang="zh-TW" altLang="en-US" sz="3200" dirty="0"/>
                    </a:p>
                  </a:txBody>
                  <a:tcPr anchor="ctr"/>
                </a:tc>
                <a:extLst>
                  <a:ext uri="{0D108BD9-81ED-4DB2-BD59-A6C34878D82A}">
                    <a16:rowId xmlns:a16="http://schemas.microsoft.com/office/drawing/2014/main" val="1122591536"/>
                  </a:ext>
                </a:extLst>
              </a:tr>
              <a:tr h="768965">
                <a:tc>
                  <a:txBody>
                    <a:bodyPr/>
                    <a:lstStyle/>
                    <a:p>
                      <a:pPr algn="ctr"/>
                      <a:r>
                        <a:rPr lang="zh-TW" altLang="en-US" sz="3200" dirty="0"/>
                        <a:t>光復高中─</a:t>
                      </a:r>
                      <a:r>
                        <a:rPr lang="zh-TW" altLang="en-US" sz="3200" b="1" kern="1200" dirty="0">
                          <a:solidFill>
                            <a:schemeClr val="accent1"/>
                          </a:solidFill>
                          <a:effectLst/>
                          <a:latin typeface="微軟正黑體" panose="020B0604030504040204" pitchFamily="34" charset="-120"/>
                          <a:ea typeface="微軟正黑體" panose="020B0604030504040204" pitchFamily="34" charset="-120"/>
                          <a:cs typeface="+mn-cs"/>
                        </a:rPr>
                        <a:t>商業與管理</a:t>
                      </a:r>
                      <a:r>
                        <a:rPr lang="zh-TW" altLang="en-US" sz="3200" kern="1200" dirty="0">
                          <a:effectLst/>
                        </a:rPr>
                        <a:t>職群</a:t>
                      </a:r>
                      <a:endParaRPr lang="zh-TW" altLang="en-US" sz="3200" dirty="0"/>
                    </a:p>
                  </a:txBody>
                  <a:tcPr anchor="ctr"/>
                </a:tc>
                <a:extLst>
                  <a:ext uri="{0D108BD9-81ED-4DB2-BD59-A6C34878D82A}">
                    <a16:rowId xmlns:a16="http://schemas.microsoft.com/office/drawing/2014/main" val="2360559764"/>
                  </a:ext>
                </a:extLst>
              </a:tr>
            </a:tbl>
          </a:graphicData>
        </a:graphic>
      </p:graphicFrame>
      <p:sp>
        <p:nvSpPr>
          <p:cNvPr id="15" name="內容版面配置區 2">
            <a:extLst>
              <a:ext uri="{FF2B5EF4-FFF2-40B4-BE49-F238E27FC236}">
                <a16:creationId xmlns:a16="http://schemas.microsoft.com/office/drawing/2014/main" id="{74A2B460-B2ED-4E15-B31D-C08E89E6D15E}"/>
              </a:ext>
            </a:extLst>
          </p:cNvPr>
          <p:cNvSpPr txBox="1">
            <a:spLocks/>
          </p:cNvSpPr>
          <p:nvPr/>
        </p:nvSpPr>
        <p:spPr>
          <a:xfrm>
            <a:off x="1366706" y="1690688"/>
            <a:ext cx="10515600" cy="641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latin typeface="標楷體" panose="03000509000000000000" pitchFamily="65" charset="-120"/>
                <a:ea typeface="標楷體" panose="03000509000000000000" pitchFamily="65" charset="-120"/>
              </a:rPr>
              <a:t>111</a:t>
            </a:r>
            <a:r>
              <a:rPr lang="zh-TW" altLang="en-US" dirty="0">
                <a:latin typeface="標楷體" panose="03000509000000000000" pitchFamily="65" charset="-120"/>
                <a:ea typeface="標楷體" panose="03000509000000000000" pitchFamily="65" charset="-120"/>
              </a:rPr>
              <a:t>學年度計畫開設：</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12791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078" y="306188"/>
            <a:ext cx="4071467" cy="3052223"/>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623" y="306188"/>
            <a:ext cx="4071468" cy="3052223"/>
          </a:xfrm>
          <a:prstGeom prst="rect">
            <a:avLst/>
          </a:prstGeom>
          <a:ln>
            <a:noFill/>
          </a:ln>
          <a:effectLst>
            <a:outerShdw blurRad="292100" dist="139700" dir="2700000" algn="tl" rotWithShape="0">
              <a:srgbClr val="333333">
                <a:alpha val="65000"/>
              </a:srgbClr>
            </a:outerShdw>
          </a:effectLst>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988" y="3611263"/>
            <a:ext cx="3993646" cy="2993884"/>
          </a:xfrm>
          <a:prstGeom prst="rect">
            <a:avLst/>
          </a:prstGeom>
          <a:ln>
            <a:noFill/>
          </a:ln>
          <a:effectLst>
            <a:outerShdw blurRad="292100" dist="139700" dir="2700000" algn="tl" rotWithShape="0">
              <a:srgbClr val="333333">
                <a:alpha val="65000"/>
              </a:srgbClr>
            </a:outerShdw>
          </a:effectLst>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3622" y="3611263"/>
            <a:ext cx="4071469" cy="3052225"/>
          </a:xfrm>
          <a:prstGeom prst="rect">
            <a:avLst/>
          </a:prstGeom>
          <a:ln>
            <a:noFill/>
          </a:ln>
          <a:effectLst>
            <a:outerShdw blurRad="292100" dist="139700" dir="2700000" algn="tl" rotWithShape="0">
              <a:srgbClr val="333333">
                <a:alpha val="65000"/>
              </a:srgbClr>
            </a:outerShdw>
          </a:effectLst>
        </p:spPr>
      </p:pic>
      <p:sp>
        <p:nvSpPr>
          <p:cNvPr id="9" name="文字方塊 8"/>
          <p:cNvSpPr txBox="1"/>
          <p:nvPr/>
        </p:nvSpPr>
        <p:spPr>
          <a:xfrm>
            <a:off x="9698477" y="535022"/>
            <a:ext cx="1210588" cy="5016758"/>
          </a:xfrm>
          <a:prstGeom prst="rect">
            <a:avLst/>
          </a:prstGeom>
          <a:noFill/>
        </p:spPr>
        <p:txBody>
          <a:bodyPr wrap="none" rtlCol="0">
            <a:spAutoFit/>
          </a:bodyPr>
          <a:lstStyle/>
          <a:p>
            <a:r>
              <a:rPr lang="zh-TW" altLang="en-US" sz="8000" b="1" dirty="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rPr>
              <a:t>照</a:t>
            </a:r>
            <a:endParaRPr lang="en-US" altLang="zh-TW" sz="8000" b="1" dirty="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endParaRPr>
          </a:p>
          <a:p>
            <a:r>
              <a:rPr lang="zh-TW" altLang="en-US" sz="8000" b="1" dirty="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rPr>
              <a:t>片</a:t>
            </a:r>
            <a:endParaRPr lang="en-US" altLang="zh-TW" sz="8000" b="1" dirty="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endParaRPr>
          </a:p>
          <a:p>
            <a:r>
              <a:rPr lang="zh-TW" altLang="en-US" sz="8000" b="1" dirty="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rPr>
              <a:t>集</a:t>
            </a:r>
            <a:endParaRPr lang="en-US" altLang="zh-TW" sz="8000" b="1" dirty="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endParaRPr>
          </a:p>
          <a:p>
            <a:r>
              <a:rPr lang="zh-TW" altLang="en-US" sz="8000" b="1" dirty="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rPr>
              <a:t>錦</a:t>
            </a:r>
          </a:p>
        </p:txBody>
      </p:sp>
    </p:spTree>
    <p:extLst>
      <p:ext uri="{BB962C8B-B14F-4D97-AF65-F5344CB8AC3E}">
        <p14:creationId xmlns:p14="http://schemas.microsoft.com/office/powerpoint/2010/main" val="2155598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Q2</a:t>
            </a:r>
            <a:r>
              <a:rPr lang="zh-TW" altLang="en-US" dirty="0">
                <a:latin typeface="標楷體" panose="03000509000000000000" pitchFamily="65" charset="-120"/>
                <a:ea typeface="標楷體" panose="03000509000000000000" pitchFamily="65" charset="-120"/>
              </a:rPr>
              <a:t>：什麼人可以選填技藝教育課程？</a:t>
            </a:r>
          </a:p>
        </p:txBody>
      </p:sp>
      <p:sp>
        <p:nvSpPr>
          <p:cNvPr id="3" name="內容版面配置區 2"/>
          <p:cNvSpPr>
            <a:spLocks noGrp="1"/>
          </p:cNvSpPr>
          <p:nvPr>
            <p:ph idx="1"/>
          </p:nvPr>
        </p:nvSpPr>
        <p:spPr>
          <a:xfrm>
            <a:off x="838200" y="2299317"/>
            <a:ext cx="10515600" cy="3877646"/>
          </a:xfrm>
        </p:spPr>
        <p:txBody>
          <a:bodyPr/>
          <a:lstStyle/>
          <a:p>
            <a:r>
              <a:rPr lang="zh-TW" altLang="en-US" dirty="0">
                <a:latin typeface="標楷體" panose="03000509000000000000" pitchFamily="65" charset="-120"/>
                <a:ea typeface="標楷體" panose="03000509000000000000" pitchFamily="65" charset="-120"/>
              </a:rPr>
              <a:t>所有九年級學生都可以參加。</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衡量技藝課程與校內正式課程的平衡。</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正式課程缺失的評量、作業仍須繳齊。</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審慎評估與</a:t>
            </a:r>
            <a:r>
              <a:rPr lang="zh-TW" altLang="en-US" dirty="0" smtClean="0">
                <a:latin typeface="標楷體" panose="03000509000000000000" pitchFamily="65" charset="-120"/>
                <a:ea typeface="標楷體" panose="03000509000000000000" pitchFamily="65" charset="-120"/>
              </a:rPr>
              <a:t>考量自己的</a:t>
            </a:r>
            <a:r>
              <a:rPr lang="zh-TW" altLang="en-US" dirty="0">
                <a:latin typeface="標楷體" panose="03000509000000000000" pitchFamily="65" charset="-120"/>
                <a:ea typeface="標楷體" panose="03000509000000000000" pitchFamily="65" charset="-120"/>
              </a:rPr>
              <a:t>學習狀況</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和</a:t>
            </a:r>
            <a:r>
              <a:rPr lang="zh-TW" altLang="en-US" dirty="0" smtClean="0">
                <a:latin typeface="標楷體" panose="03000509000000000000" pitchFamily="65" charset="-120"/>
                <a:ea typeface="標楷體" panose="03000509000000000000" pitchFamily="65" charset="-120"/>
              </a:rPr>
              <a:t>家長、導師充分討論未來的生涯以及升學規畫。</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2999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4"/>
            <a:ext cx="10515600" cy="1934193"/>
          </a:xfrm>
        </p:spPr>
        <p:txBody>
          <a:bodyPr/>
          <a:lstStyle/>
          <a:p>
            <a:r>
              <a:rPr lang="en-US" altLang="zh-TW" dirty="0">
                <a:latin typeface="標楷體" panose="03000509000000000000" pitchFamily="65" charset="-120"/>
                <a:ea typeface="標楷體" panose="03000509000000000000" pitchFamily="65" charset="-120"/>
              </a:rPr>
              <a:t>Q3</a:t>
            </a:r>
            <a:r>
              <a:rPr lang="zh-TW" altLang="en-US" dirty="0">
                <a:latin typeface="標楷體" panose="03000509000000000000" pitchFamily="65" charset="-120"/>
                <a:ea typeface="標楷體" panose="03000509000000000000" pitchFamily="65" charset="-120"/>
              </a:rPr>
              <a:t>：技藝教育課程一定要上下學期都報名嗎？</a:t>
            </a:r>
          </a:p>
        </p:txBody>
      </p:sp>
      <p:sp>
        <p:nvSpPr>
          <p:cNvPr id="3" name="內容版面配置區 2"/>
          <p:cNvSpPr>
            <a:spLocks noGrp="1"/>
          </p:cNvSpPr>
          <p:nvPr>
            <p:ph idx="1"/>
          </p:nvPr>
        </p:nvSpPr>
        <p:spPr>
          <a:xfrm>
            <a:off x="838200" y="2299317"/>
            <a:ext cx="11253186" cy="3877646"/>
          </a:xfrm>
        </p:spPr>
        <p:txBody>
          <a:bodyPr/>
          <a:lstStyle/>
          <a:p>
            <a:r>
              <a:rPr lang="zh-TW" altLang="en-US" dirty="0">
                <a:latin typeface="標楷體" panose="03000509000000000000" pitchFamily="65" charset="-120"/>
                <a:ea typeface="標楷體" panose="03000509000000000000" pitchFamily="65" charset="-120"/>
              </a:rPr>
              <a:t>不一定上下學期都需要報名。但鼓勵孩子多多從事試探。</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第一次上課為體驗課程，可於第二次</a:t>
            </a:r>
            <a:r>
              <a:rPr lang="zh-TW" altLang="en-US" dirty="0" smtClean="0">
                <a:latin typeface="標楷體" panose="03000509000000000000" pitchFamily="65" charset="-120"/>
                <a:ea typeface="標楷體" panose="03000509000000000000" pitchFamily="65" charset="-120"/>
              </a:rPr>
              <a:t>上課後加</a:t>
            </a:r>
            <a:r>
              <a:rPr lang="zh-TW" altLang="en-US" dirty="0">
                <a:latin typeface="標楷體" panose="03000509000000000000" pitchFamily="65" charset="-120"/>
                <a:ea typeface="標楷體" panose="03000509000000000000" pitchFamily="65" charset="-120"/>
              </a:rPr>
              <a:t>退選。</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加選不一定有名額喔，也同樣必須經過審核。</a:t>
            </a: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32459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Q4</a:t>
            </a:r>
            <a:r>
              <a:rPr lang="zh-TW" altLang="en-US" dirty="0">
                <a:latin typeface="標楷體" panose="03000509000000000000" pitchFamily="65" charset="-120"/>
                <a:ea typeface="標楷體" panose="03000509000000000000" pitchFamily="65" charset="-120"/>
              </a:rPr>
              <a:t>：技藝教育課程在升學上的優勢</a:t>
            </a:r>
          </a:p>
        </p:txBody>
      </p:sp>
      <p:sp>
        <p:nvSpPr>
          <p:cNvPr id="3" name="內容版面配置區 2"/>
          <p:cNvSpPr>
            <a:spLocks noGrp="1"/>
          </p:cNvSpPr>
          <p:nvPr>
            <p:ph idx="1"/>
          </p:nvPr>
        </p:nvSpPr>
        <p:spPr>
          <a:xfrm>
            <a:off x="838200" y="2299315"/>
            <a:ext cx="10515600" cy="3635141"/>
          </a:xfrm>
        </p:spPr>
        <p:txBody>
          <a:bodyPr>
            <a:normAutofit lnSpcReduction="10000"/>
          </a:bodyPr>
          <a:lstStyle/>
          <a:p>
            <a:r>
              <a:rPr lang="zh-TW" altLang="en-US" dirty="0">
                <a:highlight>
                  <a:srgbClr val="00FFFF"/>
                </a:highlight>
                <a:latin typeface="標楷體" panose="03000509000000000000" pitchFamily="65" charset="-120"/>
                <a:ea typeface="標楷體" panose="03000509000000000000" pitchFamily="65" charset="-120"/>
              </a:rPr>
              <a:t>技優甄選</a:t>
            </a:r>
            <a:r>
              <a:rPr lang="zh-TW" altLang="en-US" dirty="0">
                <a:latin typeface="標楷體" panose="03000509000000000000" pitchFamily="65" charset="-120"/>
                <a:ea typeface="標楷體" panose="03000509000000000000" pitchFamily="65" charset="-120"/>
              </a:rPr>
              <a:t>：不採會考成績，採用積分審查制度，舉凡參加國際技能競賽、科展、縣市及技藝教育競賽，可參考各年度簡章。</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highlight>
                  <a:srgbClr val="00FFFF"/>
                </a:highlight>
                <a:latin typeface="標楷體" panose="03000509000000000000" pitchFamily="65" charset="-120"/>
                <a:ea typeface="標楷體" panose="03000509000000000000" pitchFamily="65" charset="-120"/>
              </a:rPr>
              <a:t>實用技能學程</a:t>
            </a:r>
            <a:r>
              <a:rPr lang="zh-TW" altLang="en-US" dirty="0">
                <a:latin typeface="標楷體" panose="03000509000000000000" pitchFamily="65" charset="-120"/>
                <a:ea typeface="標楷體" panose="03000509000000000000" pitchFamily="65" charset="-120"/>
              </a:rPr>
              <a:t>：不採會考成績，採用輔導分發方式。偏向輔導就業、考證照，學歷等同於高中，未來可以考量就業或者繼續升學。</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highlight>
                  <a:srgbClr val="00FFFF"/>
                </a:highlight>
                <a:latin typeface="標楷體" panose="03000509000000000000" pitchFamily="65" charset="-120"/>
                <a:ea typeface="標楷體" panose="03000509000000000000" pitchFamily="65" charset="-120"/>
              </a:rPr>
              <a:t>五專</a:t>
            </a:r>
            <a:r>
              <a:rPr lang="zh-TW" altLang="en-US" dirty="0">
                <a:latin typeface="標楷體" panose="03000509000000000000" pitchFamily="65" charset="-120"/>
                <a:ea typeface="標楷體" panose="03000509000000000000" pitchFamily="65" charset="-120"/>
              </a:rPr>
              <a:t>比序大躍進：五專優免、五專聯合免試積分比序項目都將技藝成績優良列入比序與加分項目之一。</a:t>
            </a:r>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027070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701C1E05-A890-4197-AF9C-861CF9B8B19D}"/>
              </a:ext>
            </a:extLst>
          </p:cNvPr>
          <p:cNvSpPr>
            <a:spLocks noGrp="1"/>
          </p:cNvSpPr>
          <p:nvPr>
            <p:ph type="title"/>
          </p:nvPr>
        </p:nvSpPr>
        <p:spPr>
          <a:xfrm>
            <a:off x="838200" y="365125"/>
            <a:ext cx="10515600" cy="1934190"/>
          </a:xfrm>
        </p:spPr>
        <p:txBody>
          <a:bodyPr/>
          <a:lstStyle/>
          <a:p>
            <a:r>
              <a:rPr lang="en-US" altLang="zh-TW" dirty="0">
                <a:latin typeface="標楷體" panose="03000509000000000000" pitchFamily="65" charset="-120"/>
                <a:ea typeface="標楷體" panose="03000509000000000000" pitchFamily="65" charset="-120"/>
              </a:rPr>
              <a:t>Q4</a:t>
            </a:r>
            <a:r>
              <a:rPr lang="zh-TW" altLang="en-US" dirty="0">
                <a:latin typeface="標楷體" panose="03000509000000000000" pitchFamily="65" charset="-120"/>
                <a:ea typeface="標楷體" panose="03000509000000000000" pitchFamily="65" charset="-120"/>
              </a:rPr>
              <a:t>：技藝教育課程在升學上的優勢</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─實用技能學程</a:t>
            </a:r>
            <a:endParaRPr lang="zh-TW" altLang="en-US" dirty="0"/>
          </a:p>
        </p:txBody>
      </p:sp>
      <p:graphicFrame>
        <p:nvGraphicFramePr>
          <p:cNvPr id="8" name="內容版面配置區 7">
            <a:extLst>
              <a:ext uri="{FF2B5EF4-FFF2-40B4-BE49-F238E27FC236}">
                <a16:creationId xmlns:a16="http://schemas.microsoft.com/office/drawing/2014/main" id="{CE13AA32-FDC6-420D-BF83-4080C636A856}"/>
              </a:ext>
            </a:extLst>
          </p:cNvPr>
          <p:cNvGraphicFramePr>
            <a:graphicFrameLocks noGrp="1"/>
          </p:cNvGraphicFramePr>
          <p:nvPr>
            <p:ph idx="1"/>
            <p:extLst/>
          </p:nvPr>
        </p:nvGraphicFramePr>
        <p:xfrm>
          <a:off x="838199" y="2298700"/>
          <a:ext cx="5257800" cy="4101933"/>
        </p:xfrm>
        <a:graphic>
          <a:graphicData uri="http://schemas.openxmlformats.org/drawingml/2006/table">
            <a:tbl>
              <a:tblPr firstRow="1" bandRow="1">
                <a:tableStyleId>{BC89EF96-8CEA-46FF-86C4-4CE0E7609802}</a:tableStyleId>
              </a:tblPr>
              <a:tblGrid>
                <a:gridCol w="1752600">
                  <a:extLst>
                    <a:ext uri="{9D8B030D-6E8A-4147-A177-3AD203B41FA5}">
                      <a16:colId xmlns:a16="http://schemas.microsoft.com/office/drawing/2014/main" val="2185159329"/>
                    </a:ext>
                  </a:extLst>
                </a:gridCol>
                <a:gridCol w="1253232">
                  <a:extLst>
                    <a:ext uri="{9D8B030D-6E8A-4147-A177-3AD203B41FA5}">
                      <a16:colId xmlns:a16="http://schemas.microsoft.com/office/drawing/2014/main" val="2056546186"/>
                    </a:ext>
                  </a:extLst>
                </a:gridCol>
                <a:gridCol w="2251968">
                  <a:extLst>
                    <a:ext uri="{9D8B030D-6E8A-4147-A177-3AD203B41FA5}">
                      <a16:colId xmlns:a16="http://schemas.microsoft.com/office/drawing/2014/main" val="3305448070"/>
                    </a:ext>
                  </a:extLst>
                </a:gridCol>
              </a:tblGrid>
              <a:tr h="669155">
                <a:tc rowSpan="2">
                  <a:txBody>
                    <a:bodyPr/>
                    <a:lstStyle/>
                    <a:p>
                      <a:pPr algn="ctr"/>
                      <a:r>
                        <a:rPr lang="zh-TW" altLang="en-US" sz="2800" b="1" dirty="0">
                          <a:latin typeface="微軟正黑體" panose="020B0604030504040204" pitchFamily="34" charset="-120"/>
                          <a:ea typeface="微軟正黑體" panose="020B0604030504040204" pitchFamily="34" charset="-120"/>
                        </a:rPr>
                        <a:t>新竹高商</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r>
                        <a:rPr lang="zh-TW" altLang="en-US" sz="2800" b="0" dirty="0"/>
                        <a:t>商業群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銷售事務科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98819689"/>
                  </a:ext>
                </a:extLst>
              </a:tr>
              <a:tr h="66915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800" dirty="0"/>
                    </a:p>
                  </a:txBody>
                  <a:tcPr/>
                </a:tc>
                <a:tc>
                  <a:txBody>
                    <a:bodyPr/>
                    <a:lstStyle/>
                    <a:p>
                      <a:pPr algn="ctr"/>
                      <a:r>
                        <a:rPr lang="zh-TW" altLang="en-US" sz="2800" b="0" dirty="0"/>
                        <a:t>商業群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商用資訊科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95517635"/>
                  </a:ext>
                </a:extLst>
              </a:tr>
              <a:tr h="669155">
                <a:tc>
                  <a:txBody>
                    <a:bodyPr/>
                    <a:lstStyle/>
                    <a:p>
                      <a:pPr algn="ctr"/>
                      <a:r>
                        <a:rPr lang="zh-TW" altLang="en-US" sz="2800" b="1" dirty="0">
                          <a:latin typeface="微軟正黑體" panose="020B0604030504040204" pitchFamily="34" charset="-120"/>
                          <a:ea typeface="微軟正黑體" panose="020B0604030504040204" pitchFamily="34" charset="-120"/>
                        </a:rPr>
                        <a:t>新竹高工</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zh-TW" altLang="en-US" sz="2800" b="0" dirty="0"/>
                        <a:t>機械群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zh-TW" altLang="en-US" sz="2800" b="0" dirty="0"/>
                        <a:t>機械加工科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42919653"/>
                  </a:ext>
                </a:extLst>
              </a:tr>
              <a:tr h="523617">
                <a:tc>
                  <a:txBody>
                    <a:bodyPr/>
                    <a:lstStyle/>
                    <a:p>
                      <a:pPr algn="ctr"/>
                      <a:r>
                        <a:rPr lang="zh-TW" altLang="en-US" sz="2800" b="0" dirty="0"/>
                        <a:t>世界高中</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餐旅群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餐飲技術科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95957041"/>
                  </a:ext>
                </a:extLst>
              </a:tr>
              <a:tr h="523617">
                <a:tc>
                  <a:txBody>
                    <a:bodyPr/>
                    <a:lstStyle/>
                    <a:p>
                      <a:pPr algn="ctr"/>
                      <a:r>
                        <a:rPr lang="zh-TW" altLang="en-US" sz="2800" b="0" dirty="0"/>
                        <a:t>仰德高中</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zh-TW" altLang="en-US" sz="2800" b="0" dirty="0"/>
                        <a:t>餐旅群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zh-TW" altLang="en-US" sz="2800" b="0" dirty="0"/>
                        <a:t>餐飲技術科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35242331"/>
                  </a:ext>
                </a:extLst>
              </a:tr>
              <a:tr h="523617">
                <a:tc rowSpan="2">
                  <a:txBody>
                    <a:bodyPr/>
                    <a:lstStyle/>
                    <a:p>
                      <a:pPr algn="ctr"/>
                      <a:r>
                        <a:rPr lang="zh-TW" altLang="en-US" sz="2800" b="0" dirty="0"/>
                        <a:t>義民高中</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設計群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廣告技術科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5034166"/>
                  </a:ext>
                </a:extLst>
              </a:tr>
              <a:tr h="52361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800" dirty="0"/>
                    </a:p>
                  </a:txBody>
                  <a:tcPr/>
                </a:tc>
                <a:tc>
                  <a:txBody>
                    <a:bodyPr/>
                    <a:lstStyle/>
                    <a:p>
                      <a:pPr algn="ctr"/>
                      <a:r>
                        <a:rPr lang="zh-TW" altLang="en-US" sz="2800" b="0" dirty="0"/>
                        <a:t>商業群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商用資訊科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57289488"/>
                  </a:ext>
                </a:extLst>
              </a:tr>
            </a:tbl>
          </a:graphicData>
        </a:graphic>
      </p:graphicFrame>
      <p:graphicFrame>
        <p:nvGraphicFramePr>
          <p:cNvPr id="9" name="表格 8">
            <a:extLst>
              <a:ext uri="{FF2B5EF4-FFF2-40B4-BE49-F238E27FC236}">
                <a16:creationId xmlns:a16="http://schemas.microsoft.com/office/drawing/2014/main" id="{B86D3DF2-DFC0-42BF-9234-732417F49508}"/>
              </a:ext>
            </a:extLst>
          </p:cNvPr>
          <p:cNvGraphicFramePr>
            <a:graphicFrameLocks noGrp="1"/>
          </p:cNvGraphicFramePr>
          <p:nvPr>
            <p:extLst>
              <p:ext uri="{D42A27DB-BD31-4B8C-83A1-F6EECF244321}">
                <p14:modId xmlns:p14="http://schemas.microsoft.com/office/powerpoint/2010/main" val="500849020"/>
              </p:ext>
            </p:extLst>
          </p:nvPr>
        </p:nvGraphicFramePr>
        <p:xfrm>
          <a:off x="6096000" y="2298700"/>
          <a:ext cx="5257800" cy="4101933"/>
        </p:xfrm>
        <a:graphic>
          <a:graphicData uri="http://schemas.openxmlformats.org/drawingml/2006/table">
            <a:tbl>
              <a:tblPr firstRow="1" bandRow="1">
                <a:tableStyleId>{BC89EF96-8CEA-46FF-86C4-4CE0E7609802}</a:tableStyleId>
              </a:tblPr>
              <a:tblGrid>
                <a:gridCol w="1752600">
                  <a:extLst>
                    <a:ext uri="{9D8B030D-6E8A-4147-A177-3AD203B41FA5}">
                      <a16:colId xmlns:a16="http://schemas.microsoft.com/office/drawing/2014/main" val="1675163241"/>
                    </a:ext>
                  </a:extLst>
                </a:gridCol>
                <a:gridCol w="1253232">
                  <a:extLst>
                    <a:ext uri="{9D8B030D-6E8A-4147-A177-3AD203B41FA5}">
                      <a16:colId xmlns:a16="http://schemas.microsoft.com/office/drawing/2014/main" val="4223717956"/>
                    </a:ext>
                  </a:extLst>
                </a:gridCol>
                <a:gridCol w="2251968">
                  <a:extLst>
                    <a:ext uri="{9D8B030D-6E8A-4147-A177-3AD203B41FA5}">
                      <a16:colId xmlns:a16="http://schemas.microsoft.com/office/drawing/2014/main" val="376189450"/>
                    </a:ext>
                  </a:extLst>
                </a:gridCol>
              </a:tblGrid>
              <a:tr h="669155">
                <a:tc rowSpan="4">
                  <a:txBody>
                    <a:bodyPr/>
                    <a:lstStyle/>
                    <a:p>
                      <a:pPr algn="ctr"/>
                      <a:r>
                        <a:rPr lang="zh-TW" altLang="en-US" sz="2800" b="0" dirty="0"/>
                        <a:t>東泰高中</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1600" b="0" dirty="0"/>
                        <a:t>動力機械群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汽車修護科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3234944"/>
                  </a:ext>
                </a:extLst>
              </a:tr>
              <a:tr h="66915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800" dirty="0"/>
                    </a:p>
                  </a:txBody>
                  <a:tcPr/>
                </a:tc>
                <a:tc>
                  <a:txBody>
                    <a:bodyPr/>
                    <a:lstStyle/>
                    <a:p>
                      <a:pPr algn="ctr"/>
                      <a:r>
                        <a:rPr lang="zh-TW" altLang="en-US" sz="2800" b="0" dirty="0"/>
                        <a:t>餐旅群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餐飲技術科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93025616"/>
                  </a:ext>
                </a:extLst>
              </a:tr>
              <a:tr h="669155">
                <a:tc vMerge="1">
                  <a:txBody>
                    <a:bodyPr/>
                    <a:lstStyle/>
                    <a:p>
                      <a:endParaRPr lang="zh-TW" altLang="en-US" sz="2800" dirty="0"/>
                    </a:p>
                  </a:txBody>
                  <a:tcPr/>
                </a:tc>
                <a:tc>
                  <a:txBody>
                    <a:bodyPr/>
                    <a:lstStyle/>
                    <a:p>
                      <a:pPr algn="ctr"/>
                      <a:r>
                        <a:rPr lang="zh-TW" altLang="en-US" sz="2800" b="0" dirty="0"/>
                        <a:t>商業群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商用資訊科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7956323"/>
                  </a:ext>
                </a:extLst>
              </a:tr>
              <a:tr h="523617">
                <a:tc vMerge="1">
                  <a:txBody>
                    <a:bodyPr/>
                    <a:lstStyle/>
                    <a:p>
                      <a:endParaRPr lang="zh-TW" altLang="en-US" sz="2800" dirty="0"/>
                    </a:p>
                  </a:txBody>
                  <a:tcPr/>
                </a:tc>
                <a:tc>
                  <a:txBody>
                    <a:bodyPr/>
                    <a:lstStyle/>
                    <a:p>
                      <a:pPr algn="ctr"/>
                      <a:r>
                        <a:rPr lang="zh-TW" altLang="en-US" sz="1600" b="0" dirty="0"/>
                        <a:t>電機電子群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800" b="0" dirty="0"/>
                        <a:t>水電技術科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20750186"/>
                  </a:ext>
                </a:extLst>
              </a:tr>
              <a:tr h="523617">
                <a:tc>
                  <a:txBody>
                    <a:bodyPr/>
                    <a:lstStyle/>
                    <a:p>
                      <a:pPr algn="ctr"/>
                      <a:r>
                        <a:rPr lang="zh-TW" altLang="en-US" sz="2800" b="1" dirty="0">
                          <a:latin typeface="微軟正黑體" panose="020B0604030504040204" pitchFamily="34" charset="-120"/>
                          <a:ea typeface="微軟正黑體" panose="020B0604030504040204" pitchFamily="34" charset="-120"/>
                        </a:rPr>
                        <a:t>苗栗農工</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zh-TW" altLang="en-US" sz="2800" b="1" dirty="0">
                          <a:latin typeface="微軟正黑體" panose="020B0604030504040204" pitchFamily="34" charset="-120"/>
                          <a:ea typeface="微軟正黑體" panose="020B0604030504040204" pitchFamily="34" charset="-120"/>
                        </a:rPr>
                        <a:t>農業群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zh-TW" altLang="en-US" sz="2800" b="1" dirty="0">
                          <a:latin typeface="微軟正黑體" panose="020B0604030504040204" pitchFamily="34" charset="-120"/>
                          <a:ea typeface="微軟正黑體" panose="020B0604030504040204" pitchFamily="34" charset="-120"/>
                        </a:rPr>
                        <a:t>茶葉技術科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230677483"/>
                  </a:ext>
                </a:extLst>
              </a:tr>
              <a:tr h="523617">
                <a:tc>
                  <a:txBody>
                    <a:bodyPr/>
                    <a:lstStyle/>
                    <a:p>
                      <a:pPr algn="ctr"/>
                      <a:r>
                        <a:rPr lang="zh-TW" altLang="en-US" sz="2800" b="1" dirty="0">
                          <a:latin typeface="微軟正黑體" panose="020B0604030504040204" pitchFamily="34" charset="-120"/>
                          <a:ea typeface="微軟正黑體" panose="020B0604030504040204" pitchFamily="34" charset="-120"/>
                        </a:rPr>
                        <a:t>大湖農工</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電機電子群</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水電技術科</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01644162"/>
                  </a:ext>
                </a:extLst>
              </a:tr>
              <a:tr h="52361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t>請詳  「實用技能學程」輔導分發簡章</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77740366"/>
                  </a:ext>
                </a:extLst>
              </a:tr>
            </a:tbl>
          </a:graphicData>
        </a:graphic>
      </p:graphicFrame>
    </p:spTree>
    <p:extLst>
      <p:ext uri="{BB962C8B-B14F-4D97-AF65-F5344CB8AC3E}">
        <p14:creationId xmlns:p14="http://schemas.microsoft.com/office/powerpoint/2010/main" val="3538004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701C1E05-A890-4197-AF9C-861CF9B8B19D}"/>
              </a:ext>
            </a:extLst>
          </p:cNvPr>
          <p:cNvSpPr>
            <a:spLocks noGrp="1"/>
          </p:cNvSpPr>
          <p:nvPr>
            <p:ph type="title"/>
          </p:nvPr>
        </p:nvSpPr>
        <p:spPr>
          <a:xfrm>
            <a:off x="838200" y="365125"/>
            <a:ext cx="10515600" cy="1934190"/>
          </a:xfrm>
        </p:spPr>
        <p:txBody>
          <a:bodyPr/>
          <a:lstStyle/>
          <a:p>
            <a:r>
              <a:rPr lang="en-US" altLang="zh-TW" dirty="0">
                <a:latin typeface="標楷體" panose="03000509000000000000" pitchFamily="65" charset="-120"/>
                <a:ea typeface="標楷體" panose="03000509000000000000" pitchFamily="65" charset="-120"/>
              </a:rPr>
              <a:t>Q4</a:t>
            </a:r>
            <a:r>
              <a:rPr lang="zh-TW" altLang="en-US" dirty="0">
                <a:latin typeface="標楷體" panose="03000509000000000000" pitchFamily="65" charset="-120"/>
                <a:ea typeface="標楷體" panose="03000509000000000000" pitchFamily="65" charset="-120"/>
              </a:rPr>
              <a:t>：技藝教育課程在升學上的優勢</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─實用技能學程</a:t>
            </a:r>
            <a:endParaRPr lang="zh-TW" altLang="en-US" dirty="0"/>
          </a:p>
        </p:txBody>
      </p:sp>
      <p:sp>
        <p:nvSpPr>
          <p:cNvPr id="3" name="內容版面配置區 2">
            <a:extLst>
              <a:ext uri="{FF2B5EF4-FFF2-40B4-BE49-F238E27FC236}">
                <a16:creationId xmlns:a16="http://schemas.microsoft.com/office/drawing/2014/main" id="{A22B5327-FDAD-4285-8977-3D30F03B9779}"/>
              </a:ext>
            </a:extLst>
          </p:cNvPr>
          <p:cNvSpPr>
            <a:spLocks noGrp="1"/>
          </p:cNvSpPr>
          <p:nvPr>
            <p:ph idx="1"/>
          </p:nvPr>
        </p:nvSpPr>
        <p:spPr>
          <a:xfrm>
            <a:off x="838200" y="2299315"/>
            <a:ext cx="10515600" cy="3877648"/>
          </a:xfrm>
        </p:spPr>
        <p:txBody>
          <a:bodyPr>
            <a:normAutofit lnSpcReduction="10000"/>
          </a:bodyPr>
          <a:lstStyle/>
          <a:p>
            <a:pPr marL="0" indent="0">
              <a:buNone/>
            </a:pPr>
            <a:r>
              <a:rPr lang="zh-TW" altLang="en-US" dirty="0"/>
              <a:t>分發優先順序</a:t>
            </a:r>
            <a:endParaRPr lang="en-US" altLang="zh-TW" dirty="0"/>
          </a:p>
          <a:p>
            <a:pPr marL="0" indent="0">
              <a:buNone/>
            </a:pPr>
            <a:r>
              <a:rPr lang="en-US" altLang="zh-TW" dirty="0"/>
              <a:t>(</a:t>
            </a:r>
            <a:r>
              <a:rPr lang="zh-TW" altLang="en-US" dirty="0"/>
              <a:t>一</a:t>
            </a:r>
            <a:r>
              <a:rPr lang="en-US" altLang="zh-TW" dirty="0"/>
              <a:t>)</a:t>
            </a:r>
            <a:r>
              <a:rPr lang="zh-TW" altLang="en-US" dirty="0"/>
              <a:t>曾選習國中技藝教育生</a:t>
            </a:r>
            <a:endParaRPr lang="en-US" altLang="zh-TW" dirty="0"/>
          </a:p>
          <a:p>
            <a:pPr marL="0" indent="0">
              <a:buNone/>
            </a:pPr>
            <a:r>
              <a:rPr lang="zh-TW" altLang="en-US" dirty="0"/>
              <a:t>       </a:t>
            </a:r>
            <a:r>
              <a:rPr lang="en-US" altLang="zh-TW" dirty="0"/>
              <a:t>1.</a:t>
            </a:r>
            <a:r>
              <a:rPr lang="zh-TW" altLang="en-US" dirty="0"/>
              <a:t>應屆</a:t>
            </a:r>
            <a:endParaRPr lang="en-US" altLang="zh-TW" dirty="0"/>
          </a:p>
          <a:p>
            <a:pPr marL="0" indent="0">
              <a:buNone/>
            </a:pPr>
            <a:r>
              <a:rPr lang="zh-TW" altLang="en-US" dirty="0"/>
              <a:t>       </a:t>
            </a:r>
            <a:r>
              <a:rPr lang="en-US" altLang="zh-TW" dirty="0"/>
              <a:t>2.</a:t>
            </a:r>
            <a:r>
              <a:rPr lang="zh-TW" altLang="en-US" dirty="0"/>
              <a:t>非應屆</a:t>
            </a:r>
            <a:endParaRPr lang="en-US" altLang="zh-TW" dirty="0"/>
          </a:p>
          <a:p>
            <a:pPr marL="0" indent="0">
              <a:buNone/>
            </a:pPr>
            <a:r>
              <a:rPr lang="en-US" altLang="zh-TW" dirty="0"/>
              <a:t>(</a:t>
            </a:r>
            <a:r>
              <a:rPr lang="zh-TW" altLang="en-US" dirty="0"/>
              <a:t>二</a:t>
            </a:r>
            <a:r>
              <a:rPr lang="en-US" altLang="zh-TW" dirty="0"/>
              <a:t>)</a:t>
            </a:r>
            <a:r>
              <a:rPr lang="zh-TW" altLang="en-US" dirty="0"/>
              <a:t>同志願比序</a:t>
            </a:r>
            <a:r>
              <a:rPr lang="en-US" altLang="zh-TW" dirty="0"/>
              <a:t/>
            </a:r>
            <a:br>
              <a:rPr lang="en-US" altLang="zh-TW" dirty="0"/>
            </a:br>
            <a:r>
              <a:rPr lang="zh-TW" altLang="en-US" dirty="0"/>
              <a:t>       </a:t>
            </a:r>
            <a:r>
              <a:rPr lang="en-US" altLang="zh-TW" dirty="0"/>
              <a:t>1.</a:t>
            </a:r>
            <a:r>
              <a:rPr lang="zh-TW" altLang="en-US" dirty="0"/>
              <a:t>技藝競賽獲獎</a:t>
            </a:r>
            <a:endParaRPr lang="en-US" altLang="zh-TW" dirty="0"/>
          </a:p>
          <a:p>
            <a:pPr marL="0" indent="0">
              <a:buNone/>
            </a:pPr>
            <a:r>
              <a:rPr lang="zh-TW" altLang="en-US" dirty="0"/>
              <a:t>       </a:t>
            </a:r>
            <a:r>
              <a:rPr lang="en-US" altLang="zh-TW" dirty="0"/>
              <a:t>2.</a:t>
            </a:r>
            <a:r>
              <a:rPr lang="zh-TW" altLang="en-US" dirty="0"/>
              <a:t>低收入戶</a:t>
            </a:r>
            <a:endParaRPr lang="en-US" altLang="zh-TW" dirty="0"/>
          </a:p>
          <a:p>
            <a:pPr marL="0" indent="0">
              <a:buNone/>
            </a:pPr>
            <a:r>
              <a:rPr lang="zh-TW" altLang="en-US" dirty="0"/>
              <a:t>       </a:t>
            </a:r>
            <a:r>
              <a:rPr lang="en-US" altLang="zh-TW" dirty="0"/>
              <a:t>3.</a:t>
            </a:r>
            <a:r>
              <a:rPr lang="zh-TW" altLang="en-US" dirty="0"/>
              <a:t>職群綜合表現積分</a:t>
            </a:r>
            <a:r>
              <a:rPr lang="en-US" altLang="zh-TW" dirty="0"/>
              <a:t>………</a:t>
            </a:r>
            <a:r>
              <a:rPr lang="zh-TW" altLang="en-US" dirty="0"/>
              <a:t> </a:t>
            </a:r>
          </a:p>
        </p:txBody>
      </p:sp>
      <p:sp>
        <p:nvSpPr>
          <p:cNvPr id="2" name="文字方塊 1">
            <a:extLst>
              <a:ext uri="{FF2B5EF4-FFF2-40B4-BE49-F238E27FC236}">
                <a16:creationId xmlns:a16="http://schemas.microsoft.com/office/drawing/2014/main" id="{E702BBB4-6043-4324-91DE-2F5076DAF213}"/>
              </a:ext>
            </a:extLst>
          </p:cNvPr>
          <p:cNvSpPr txBox="1"/>
          <p:nvPr/>
        </p:nvSpPr>
        <p:spPr>
          <a:xfrm>
            <a:off x="5863905" y="5530632"/>
            <a:ext cx="4093827" cy="646331"/>
          </a:xfrm>
          <a:prstGeom prst="rect">
            <a:avLst/>
          </a:prstGeom>
          <a:noFill/>
        </p:spPr>
        <p:txBody>
          <a:bodyPr wrap="square" rtlCol="0">
            <a:spAutoFit/>
          </a:bodyPr>
          <a:lstStyle/>
          <a:p>
            <a:r>
              <a:rPr lang="zh-TW" altLang="en-US" b="1" dirty="0"/>
              <a:t>請詳  「實用技能學程」輔導分發簡章</a:t>
            </a:r>
          </a:p>
          <a:p>
            <a:endParaRPr lang="zh-TW" altLang="en-US" dirty="0"/>
          </a:p>
        </p:txBody>
      </p:sp>
    </p:spTree>
    <p:extLst>
      <p:ext uri="{BB962C8B-B14F-4D97-AF65-F5344CB8AC3E}">
        <p14:creationId xmlns:p14="http://schemas.microsoft.com/office/powerpoint/2010/main" val="394175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622</Words>
  <Application>Microsoft Office PowerPoint</Application>
  <PresentationFormat>寬螢幕</PresentationFormat>
  <Paragraphs>86</Paragraphs>
  <Slides>11</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11</vt:i4>
      </vt:variant>
    </vt:vector>
  </HeadingPairs>
  <TitlesOfParts>
    <vt:vector size="19" baseType="lpstr">
      <vt:lpstr>華康秀風體W3</vt:lpstr>
      <vt:lpstr>微軟正黑體</vt:lpstr>
      <vt:lpstr>新細明體</vt:lpstr>
      <vt:lpstr>標楷體</vt:lpstr>
      <vt:lpstr>Arial</vt:lpstr>
      <vt:lpstr>Calibri</vt:lpstr>
      <vt:lpstr>Calibri Light</vt:lpstr>
      <vt:lpstr>Office 佈景主題</vt:lpstr>
      <vt:lpstr>培英國中 111學年度技藝教育說明會</vt:lpstr>
      <vt:lpstr>Q1：技藝課程在學什麼？上課時間？</vt:lpstr>
      <vt:lpstr>Q1：技藝教育可能可以選修那些課程？</vt:lpstr>
      <vt:lpstr>PowerPoint 簡報</vt:lpstr>
      <vt:lpstr>Q2：什麼人可以選填技藝教育課程？</vt:lpstr>
      <vt:lpstr>Q3：技藝教育課程一定要上下學期都報名嗎？</vt:lpstr>
      <vt:lpstr>Q4：技藝教育課程在升學上的優勢</vt:lpstr>
      <vt:lpstr>Q4：技藝教育課程在升學上的優勢     ─實用技能學程</vt:lpstr>
      <vt:lpstr>Q4：技藝教育課程在升學上的優勢     ─實用技能學程</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培英國中 111學年度技藝教育說明會</dc:title>
  <dc:creator>USER</dc:creator>
  <cp:lastModifiedBy>user</cp:lastModifiedBy>
  <cp:revision>11</cp:revision>
  <dcterms:created xsi:type="dcterms:W3CDTF">2022-03-03T12:24:11Z</dcterms:created>
  <dcterms:modified xsi:type="dcterms:W3CDTF">2022-03-07T07:22:20Z</dcterms:modified>
</cp:coreProperties>
</file>